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11" r:id="rId3"/>
    <p:sldId id="373" r:id="rId4"/>
    <p:sldId id="443" r:id="rId5"/>
    <p:sldId id="462" r:id="rId6"/>
    <p:sldId id="463" r:id="rId7"/>
    <p:sldId id="464" r:id="rId8"/>
    <p:sldId id="444" r:id="rId9"/>
    <p:sldId id="465" r:id="rId10"/>
    <p:sldId id="374" r:id="rId11"/>
    <p:sldId id="466" r:id="rId12"/>
    <p:sldId id="467" r:id="rId13"/>
    <p:sldId id="261" r:id="rId14"/>
    <p:sldId id="266" r:id="rId15"/>
    <p:sldId id="381" r:id="rId16"/>
    <p:sldId id="383" r:id="rId17"/>
    <p:sldId id="469" r:id="rId18"/>
    <p:sldId id="332" r:id="rId19"/>
    <p:sldId id="333" r:id="rId20"/>
    <p:sldId id="468" r:id="rId21"/>
    <p:sldId id="470" r:id="rId22"/>
    <p:sldId id="473" r:id="rId23"/>
    <p:sldId id="471" r:id="rId24"/>
    <p:sldId id="474" r:id="rId25"/>
    <p:sldId id="472" r:id="rId26"/>
    <p:sldId id="267" r:id="rId27"/>
    <p:sldId id="269" r:id="rId28"/>
    <p:sldId id="476" r:id="rId29"/>
    <p:sldId id="273" r:id="rId30"/>
    <p:sldId id="268" r:id="rId31"/>
    <p:sldId id="475" r:id="rId32"/>
    <p:sldId id="272" r:id="rId33"/>
    <p:sldId id="275" r:id="rId34"/>
    <p:sldId id="276" r:id="rId35"/>
    <p:sldId id="277" r:id="rId36"/>
    <p:sldId id="278" r:id="rId37"/>
    <p:sldId id="279" r:id="rId38"/>
    <p:sldId id="282" r:id="rId39"/>
    <p:sldId id="280" r:id="rId40"/>
    <p:sldId id="281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r Morshed" initials="MM" lastIdx="3" clrIdx="0">
    <p:extLst>
      <p:ext uri="{19B8F6BF-5375-455C-9EA6-DF929625EA0E}">
        <p15:presenceInfo xmlns:p15="http://schemas.microsoft.com/office/powerpoint/2012/main" userId="Monir Morsh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D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5" d="100"/>
          <a:sy n="85" d="100"/>
        </p:scale>
        <p:origin x="150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99" units="in"/>
          <inkml:channel name="Y" type="integer" max="7919" units="in"/>
          <inkml:channel name="F" type="integer" max="255" units="dev"/>
        </inkml:traceFormat>
        <inkml:channelProperties>
          <inkml:channelProperty channel="X" name="resolution" value="1563.51514" units="1/in"/>
          <inkml:channelProperty channel="Y" name="resolution" value="1279.73499" units="1/in"/>
          <inkml:channelProperty channel="F" name="resolution" value="10E-6" units="1/dev"/>
        </inkml:channelProperties>
      </inkml:inkSource>
      <inkml:timestamp xml:id="ts0" timeString="2007-09-11T23:08:09.515"/>
    </inkml:context>
    <inkml:brush xml:id="br0">
      <inkml:brushProperty name="width" value="0.05292" units="cm"/>
      <inkml:brushProperty name="height" value="0.05292" units="cm"/>
      <inkml:brushProperty name="fitToCurve" value="1"/>
      <inkml:brushProperty name="ignorePressure" value="1"/>
    </inkml:brush>
  </inkml:definitions>
  <inkml:trace contextRef="#ctx0" brushRef="#br0">0 0 127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99" units="in"/>
          <inkml:channel name="Y" type="integer" max="7919" units="in"/>
          <inkml:channel name="F" type="integer" max="255" units="dev"/>
        </inkml:traceFormat>
        <inkml:channelProperties>
          <inkml:channelProperty channel="X" name="resolution" value="1563.51514" units="1/in"/>
          <inkml:channelProperty channel="Y" name="resolution" value="1279.73499" units="1/in"/>
          <inkml:channelProperty channel="F" name="resolution" value="10E-6" units="1/dev"/>
        </inkml:channelProperties>
      </inkml:inkSource>
      <inkml:timestamp xml:id="ts0" timeString="2007-09-11T23:08:09.781"/>
    </inkml:context>
    <inkml:brush xml:id="br0">
      <inkml:brushProperty name="width" value="0.05292" units="cm"/>
      <inkml:brushProperty name="height" value="0.05292" units="cm"/>
      <inkml:brushProperty name="fitToCurve" value="1"/>
      <inkml:brushProperty name="ignorePressure" value="1"/>
    </inkml:brush>
  </inkml:definitions>
  <inkml:trace contextRef="#ctx0" brushRef="#br0">0 0 127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0E6F6-81E1-4519-ADF5-73F23F257C85}" type="datetimeFigureOut">
              <a:rPr lang="en-US" smtClean="0"/>
              <a:t>06-Nov-22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C6829-347D-497B-A65F-73E633325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2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VBE causes the p-type base to be higher in potential than the n-type emitter, thus forward-biasing the emitter–base junction. The collector–base voltage VCB causes the n-type collector to be at a higher potential than the p-type base, thus reverse-biasing the collector–base junction.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3640-8DC7-4168-B62E-4AE3787483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VBE causes the p-type base to be higher in potential than the n-type emitter, thus forward-biasing the emitter–base junction. The collector–base voltage VCB causes the n-type collector to be at a higher potential than the p-type base, thus reverse-biasing the collector–base junction.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3640-8DC7-4168-B62E-4AE3787483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64733" y="870124"/>
            <a:ext cx="4614535" cy="606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11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4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11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2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11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1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1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4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11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37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675" y="870124"/>
            <a:ext cx="5824651" cy="606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3220" y="1746368"/>
            <a:ext cx="47375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73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8480">
        <a:defRPr>
          <a:latin typeface="+mn-lt"/>
          <a:ea typeface="+mn-ea"/>
          <a:cs typeface="+mn-cs"/>
        </a:defRPr>
      </a:lvl2pPr>
      <a:lvl3pPr marL="916960">
        <a:defRPr>
          <a:latin typeface="+mn-lt"/>
          <a:ea typeface="+mn-ea"/>
          <a:cs typeface="+mn-cs"/>
        </a:defRPr>
      </a:lvl3pPr>
      <a:lvl4pPr marL="1375440">
        <a:defRPr>
          <a:latin typeface="+mn-lt"/>
          <a:ea typeface="+mn-ea"/>
          <a:cs typeface="+mn-cs"/>
        </a:defRPr>
      </a:lvl4pPr>
      <a:lvl5pPr marL="1833921">
        <a:defRPr>
          <a:latin typeface="+mn-lt"/>
          <a:ea typeface="+mn-ea"/>
          <a:cs typeface="+mn-cs"/>
        </a:defRPr>
      </a:lvl5pPr>
      <a:lvl6pPr marL="2292401">
        <a:defRPr>
          <a:latin typeface="+mn-lt"/>
          <a:ea typeface="+mn-ea"/>
          <a:cs typeface="+mn-cs"/>
        </a:defRPr>
      </a:lvl6pPr>
      <a:lvl7pPr marL="2750881">
        <a:defRPr>
          <a:latin typeface="+mn-lt"/>
          <a:ea typeface="+mn-ea"/>
          <a:cs typeface="+mn-cs"/>
        </a:defRPr>
      </a:lvl7pPr>
      <a:lvl8pPr marL="3209361">
        <a:defRPr>
          <a:latin typeface="+mn-lt"/>
          <a:ea typeface="+mn-ea"/>
          <a:cs typeface="+mn-cs"/>
        </a:defRPr>
      </a:lvl8pPr>
      <a:lvl9pPr marL="36678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8480">
        <a:defRPr>
          <a:latin typeface="+mn-lt"/>
          <a:ea typeface="+mn-ea"/>
          <a:cs typeface="+mn-cs"/>
        </a:defRPr>
      </a:lvl2pPr>
      <a:lvl3pPr marL="916960">
        <a:defRPr>
          <a:latin typeface="+mn-lt"/>
          <a:ea typeface="+mn-ea"/>
          <a:cs typeface="+mn-cs"/>
        </a:defRPr>
      </a:lvl3pPr>
      <a:lvl4pPr marL="1375440">
        <a:defRPr>
          <a:latin typeface="+mn-lt"/>
          <a:ea typeface="+mn-ea"/>
          <a:cs typeface="+mn-cs"/>
        </a:defRPr>
      </a:lvl4pPr>
      <a:lvl5pPr marL="1833921">
        <a:defRPr>
          <a:latin typeface="+mn-lt"/>
          <a:ea typeface="+mn-ea"/>
          <a:cs typeface="+mn-cs"/>
        </a:defRPr>
      </a:lvl5pPr>
      <a:lvl6pPr marL="2292401">
        <a:defRPr>
          <a:latin typeface="+mn-lt"/>
          <a:ea typeface="+mn-ea"/>
          <a:cs typeface="+mn-cs"/>
        </a:defRPr>
      </a:lvl6pPr>
      <a:lvl7pPr marL="2750881">
        <a:defRPr>
          <a:latin typeface="+mn-lt"/>
          <a:ea typeface="+mn-ea"/>
          <a:cs typeface="+mn-cs"/>
        </a:defRPr>
      </a:lvl7pPr>
      <a:lvl8pPr marL="3209361">
        <a:defRPr>
          <a:latin typeface="+mn-lt"/>
          <a:ea typeface="+mn-ea"/>
          <a:cs typeface="+mn-cs"/>
        </a:defRPr>
      </a:lvl8pPr>
      <a:lvl9pPr marL="366784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.bin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microsoft.com/office/2007/relationships/hdphoto" Target="../media/hdphoto9.wdp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wmf"/><Relationship Id="rId7" Type="http://schemas.microsoft.com/office/2007/relationships/hdphoto" Target="../media/hdphoto10.wdp"/><Relationship Id="rId12" Type="http://schemas.openxmlformats.org/officeDocument/2006/relationships/image" Target="../media/image4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microsoft.com/office/2007/relationships/hdphoto" Target="../media/hdphoto13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nobelprize.org/nobel_prizes/physics/laureates/1956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1.wmf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2438400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</a:rPr>
              <a:t>Transistor: Construction and Operation</a:t>
            </a:r>
            <a:endParaRPr 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363209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BJT Structure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6" descr="se06F12">
            <a:extLst>
              <a:ext uri="{FF2B5EF4-FFF2-40B4-BE49-F238E27FC236}">
                <a16:creationId xmlns:a16="http://schemas.microsoft.com/office/drawing/2014/main" id="{DDE255C4-93AA-4269-A830-A248F4FFD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69" b="20539"/>
          <a:stretch/>
        </p:blipFill>
        <p:spPr bwMode="auto">
          <a:xfrm>
            <a:off x="5753100" y="1683190"/>
            <a:ext cx="914400" cy="121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se06F12">
            <a:extLst>
              <a:ext uri="{FF2B5EF4-FFF2-40B4-BE49-F238E27FC236}">
                <a16:creationId xmlns:a16="http://schemas.microsoft.com/office/drawing/2014/main" id="{2F015F6E-0FB9-4026-A05D-E595A8DEA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2" b="23140"/>
          <a:stretch/>
        </p:blipFill>
        <p:spPr bwMode="auto">
          <a:xfrm flipV="1">
            <a:off x="7368705" y="1671333"/>
            <a:ext cx="888306" cy="119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B8645D-3B0A-4EF7-B868-DFA1E8304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579" y="1506182"/>
            <a:ext cx="4209314" cy="153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2E4871-9390-4718-98A3-0CCE17D13AEC}"/>
              </a:ext>
            </a:extLst>
          </p:cNvPr>
          <p:cNvSpPr txBox="1"/>
          <p:nvPr/>
        </p:nvSpPr>
        <p:spPr>
          <a:xfrm>
            <a:off x="457199" y="3682583"/>
            <a:ext cx="8496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consists of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-junctions:</a:t>
            </a:r>
          </a:p>
          <a:p>
            <a:pPr marL="742950" lvl="1" indent="-285750" eaLnBrk="1" hangingPunct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emitter-base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 (EBJ)</a:t>
            </a:r>
          </a:p>
          <a:p>
            <a:pPr marL="742950" lvl="1" indent="-285750" eaLnBrk="1" hangingPunct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collector-base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 (CBJ)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arrow on schematic symbol is important because: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component terminal</a:t>
            </a:r>
          </a:p>
          <a:p>
            <a:pPr marL="1200150" lvl="2" indent="-285750">
              <a:buFont typeface="Times New Roman" panose="02020603050405020304" pitchFamily="18" charset="0"/>
              <a:buChar char="‒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arrow is always drawn on the emitter terminal. </a:t>
            </a:r>
            <a:endParaRPr lang="en-US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arrow always points toward n-type material</a:t>
            </a:r>
          </a:p>
          <a:p>
            <a:pPr marL="1200150" lvl="2" indent="-285750">
              <a:buFont typeface="Times New Roman" panose="02020603050405020304" pitchFamily="18" charset="0"/>
              <a:buChar char="‒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 arrow point toward base, transistor is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type. If it points toward emitter, transistor is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type. </a:t>
            </a:r>
          </a:p>
          <a:p>
            <a:pPr lvl="1" eaLnBrk="1" hangingPunct="1">
              <a:spcBef>
                <a:spcPts val="0"/>
              </a:spcBef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B7B2A-28D6-4EC1-B09E-95C17B4FD1A9}"/>
              </a:ext>
            </a:extLst>
          </p:cNvPr>
          <p:cNvSpPr txBox="1"/>
          <p:nvPr/>
        </p:nvSpPr>
        <p:spPr>
          <a:xfrm>
            <a:off x="7734418" y="2879561"/>
            <a:ext cx="7013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PNP-type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07EC4-A71A-4002-89B1-956ED6597D97}"/>
              </a:ext>
            </a:extLst>
          </p:cNvPr>
          <p:cNvSpPr txBox="1"/>
          <p:nvPr/>
        </p:nvSpPr>
        <p:spPr>
          <a:xfrm>
            <a:off x="6003082" y="2897794"/>
            <a:ext cx="701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NPN-type</a:t>
            </a:r>
          </a:p>
        </p:txBody>
      </p:sp>
    </p:spTree>
    <p:extLst>
      <p:ext uri="{BB962C8B-B14F-4D97-AF65-F5344CB8AC3E}">
        <p14:creationId xmlns:p14="http://schemas.microsoft.com/office/powerpoint/2010/main" val="16661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363209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BJT Structure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2856A0-805F-488F-B150-FA19756AE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34878"/>
          <a:stretch/>
        </p:blipFill>
        <p:spPr>
          <a:xfrm>
            <a:off x="1303262" y="1409700"/>
            <a:ext cx="673512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990600" y="940508"/>
            <a:ext cx="54102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371600" indent="-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Char char="Ø"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Operating range of the amplifier.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Base-Emitter Junction 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biased.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Collector-Base Junction 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biased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Char char="Ø"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Cutoff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amplifier is basically off. There is voltage but little current.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junctions reverse biased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Char char="Ø"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amplifier is full on. There is little voltage but lots of current.</a:t>
            </a:r>
          </a:p>
          <a:p>
            <a:pPr marL="457200" lvl="2" algn="just" fontAlgn="base">
              <a:spcBef>
                <a:spcPct val="0"/>
              </a:spcBef>
              <a:spcAft>
                <a:spcPct val="0"/>
              </a:spcAft>
              <a:buClr>
                <a:srgbClr val="CCCC00"/>
              </a:buClr>
              <a:buFont typeface="Wingdings" pitchFamily="2" charset="2"/>
              <a:buNone/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junctions forward biased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1659758" y="217488"/>
            <a:ext cx="67056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Modes of Operation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981" y="940508"/>
            <a:ext cx="112433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981" y="2940404"/>
            <a:ext cx="1080807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981" y="4876800"/>
            <a:ext cx="1032673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0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44331" y="4671573"/>
                <a:ext cx="7166020" cy="1789270"/>
              </a:xfrm>
            </p:spPr>
            <p:txBody>
              <a:bodyPr>
                <a:noAutofit/>
              </a:bodyPr>
              <a:lstStyle/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 mode is the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“most important.”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external voltage sources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required for biasing to achieve it.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Applying Kirchhoff’s current law to the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dirty="0">
                    <a:latin typeface="Times" panose="02020603050405020304" pitchFamily="18" charset="0"/>
                  </a:rPr>
                  <a:t>T</a:t>
                </a:r>
                <a:r>
                  <a:rPr lang="en-US" altLang="en-US" sz="2000" dirty="0">
                    <a:latin typeface="Times New Roman" panose="02020603050405020304" pitchFamily="18" charset="0"/>
                  </a:rPr>
                  <a:t>he collector current is comprised of two currents:</a:t>
                </a:r>
                <a:r>
                  <a:rPr lang="en-US" altLang="en-US" sz="2000" b="1" dirty="0"/>
                  <a:t>	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4331" y="4671573"/>
                <a:ext cx="7166020" cy="1789270"/>
              </a:xfrm>
              <a:blipFill>
                <a:blip r:embed="rId3"/>
                <a:stretch>
                  <a:fillRect l="-2041" t="-4422" r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9" name="Picture 6" descr="se06F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84364"/>
            <a:ext cx="5482782" cy="30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DB4FAC7-F33D-4F86-9034-E246C027B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4591" y="397157"/>
            <a:ext cx="5905500" cy="553998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NPN Active Mode of Operation</a:t>
            </a:r>
          </a:p>
        </p:txBody>
      </p:sp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55398E52-ABD7-497C-AF3D-18B62DA4B1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688504"/>
              </p:ext>
            </p:extLst>
          </p:nvPr>
        </p:nvGraphicFramePr>
        <p:xfrm>
          <a:off x="3390900" y="5936968"/>
          <a:ext cx="27813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54000" imgH="355320" progId="Equation.3">
                  <p:embed/>
                </p:oleObj>
              </mc:Choice>
              <mc:Fallback>
                <p:oleObj name="Equation" r:id="rId6" imgW="1854000" imgH="355320" progId="Equation.3">
                  <p:embed/>
                  <p:pic>
                    <p:nvPicPr>
                      <p:cNvPr id="5132" name="Object 12">
                        <a:extLst>
                          <a:ext uri="{FF2B5EF4-FFF2-40B4-BE49-F238E27FC236}">
                            <a16:creationId xmlns:a16="http://schemas.microsoft.com/office/drawing/2014/main" id="{E6EE88AF-45D7-4601-A51D-214FC73F79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5936968"/>
                        <a:ext cx="27813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5151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B86A3E-4FF3-4B14-837E-F75BE9B34583}"/>
              </a:ext>
            </a:extLst>
          </p:cNvPr>
          <p:cNvGrpSpPr/>
          <p:nvPr/>
        </p:nvGrpSpPr>
        <p:grpSpPr>
          <a:xfrm>
            <a:off x="908050" y="1714500"/>
            <a:ext cx="7327900" cy="3757612"/>
            <a:chOff x="581025" y="2173288"/>
            <a:chExt cx="7327900" cy="3757612"/>
          </a:xfrm>
        </p:grpSpPr>
        <p:sp>
          <p:nvSpPr>
            <p:cNvPr id="203779" name="Rectangle 3">
              <a:extLst>
                <a:ext uri="{FF2B5EF4-FFF2-40B4-BE49-F238E27FC236}">
                  <a16:creationId xmlns:a16="http://schemas.microsoft.com/office/drawing/2014/main" id="{95034F9A-090C-4AA1-BDB1-5BFDA3D0E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850" y="2890838"/>
              <a:ext cx="2439988" cy="1320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dirty="0"/>
            </a:p>
          </p:txBody>
        </p:sp>
        <p:sp>
          <p:nvSpPr>
            <p:cNvPr id="203780" name="Rectangle 4">
              <a:extLst>
                <a:ext uri="{FF2B5EF4-FFF2-40B4-BE49-F238E27FC236}">
                  <a16:creationId xmlns:a16="http://schemas.microsoft.com/office/drawing/2014/main" id="{DE254106-E619-4CE4-B7F2-FEC990F54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2892425"/>
              <a:ext cx="573088" cy="132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dirty="0"/>
            </a:p>
          </p:txBody>
        </p:sp>
        <p:sp>
          <p:nvSpPr>
            <p:cNvPr id="203781" name="Rectangle 5">
              <a:extLst>
                <a:ext uri="{FF2B5EF4-FFF2-40B4-BE49-F238E27FC236}">
                  <a16:creationId xmlns:a16="http://schemas.microsoft.com/office/drawing/2014/main" id="{384EF9D2-FE64-4E5F-BAE7-65CB4999A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2892425"/>
              <a:ext cx="2439987" cy="13208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dirty="0"/>
            </a:p>
          </p:txBody>
        </p:sp>
        <p:sp>
          <p:nvSpPr>
            <p:cNvPr id="203782" name="Rectangle 6">
              <a:extLst>
                <a:ext uri="{FF2B5EF4-FFF2-40B4-BE49-F238E27FC236}">
                  <a16:creationId xmlns:a16="http://schemas.microsoft.com/office/drawing/2014/main" id="{74551ADF-BC95-409C-911B-3B6D05C6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2763838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83" name="Rectangle 7">
              <a:extLst>
                <a:ext uri="{FF2B5EF4-FFF2-40B4-BE49-F238E27FC236}">
                  <a16:creationId xmlns:a16="http://schemas.microsoft.com/office/drawing/2014/main" id="{6DEC1EA2-77EA-4D36-877B-3C5D5711D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741613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84" name="Rectangle 8">
              <a:extLst>
                <a:ext uri="{FF2B5EF4-FFF2-40B4-BE49-F238E27FC236}">
                  <a16:creationId xmlns:a16="http://schemas.microsoft.com/office/drawing/2014/main" id="{88FC36A9-AB87-40B9-ACE5-4A1623115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4206875"/>
              <a:ext cx="406400" cy="1905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785" name="Line 9">
              <a:extLst>
                <a:ext uri="{FF2B5EF4-FFF2-40B4-BE49-F238E27FC236}">
                  <a16:creationId xmlns:a16="http://schemas.microsoft.com/office/drawing/2014/main" id="{0BF0F1D1-8D44-4802-9838-06F99F88F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3482975"/>
              <a:ext cx="81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86" name="Line 10">
              <a:extLst>
                <a:ext uri="{FF2B5EF4-FFF2-40B4-BE49-F238E27FC236}">
                  <a16:creationId xmlns:a16="http://schemas.microsoft.com/office/drawing/2014/main" id="{32BA38B0-CA29-401B-922E-2F659F20A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348297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87" name="Line 11">
              <a:extLst>
                <a:ext uri="{FF2B5EF4-FFF2-40B4-BE49-F238E27FC236}">
                  <a16:creationId xmlns:a16="http://schemas.microsoft.com/office/drawing/2014/main" id="{651963EE-4CA0-430F-AFBD-1DFE03E19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9175" y="4930775"/>
              <a:ext cx="158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88" name="Line 12">
              <a:extLst>
                <a:ext uri="{FF2B5EF4-FFF2-40B4-BE49-F238E27FC236}">
                  <a16:creationId xmlns:a16="http://schemas.microsoft.com/office/drawing/2014/main" id="{B2DA2E55-8C74-471C-B629-2FB65C29F5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28875" y="5057775"/>
              <a:ext cx="1588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89" name="Line 13">
              <a:extLst>
                <a:ext uri="{FF2B5EF4-FFF2-40B4-BE49-F238E27FC236}">
                  <a16:creationId xmlns:a16="http://schemas.microsoft.com/office/drawing/2014/main" id="{4BC462F4-8ADB-4940-9E46-DD80F1D07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3975" y="4918075"/>
              <a:ext cx="158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0" name="Line 14">
              <a:extLst>
                <a:ext uri="{FF2B5EF4-FFF2-40B4-BE49-F238E27FC236}">
                  <a16:creationId xmlns:a16="http://schemas.microsoft.com/office/drawing/2014/main" id="{9CBCEF52-B224-4255-9B5D-28ECB56A9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4675" y="493871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1" name="Line 15">
              <a:extLst>
                <a:ext uri="{FF2B5EF4-FFF2-40B4-BE49-F238E27FC236}">
                  <a16:creationId xmlns:a16="http://schemas.microsoft.com/office/drawing/2014/main" id="{6FEAB7C7-05C1-4568-A36A-A7C6B7FE4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4375" y="5065713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2" name="Line 16">
              <a:extLst>
                <a:ext uri="{FF2B5EF4-FFF2-40B4-BE49-F238E27FC236}">
                  <a16:creationId xmlns:a16="http://schemas.microsoft.com/office/drawing/2014/main" id="{0EC55702-3EBF-4F1A-8EC8-1C84C2C8A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9475" y="492601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4" name="Line 18">
              <a:extLst>
                <a:ext uri="{FF2B5EF4-FFF2-40B4-BE49-F238E27FC236}">
                  <a16:creationId xmlns:a16="http://schemas.microsoft.com/office/drawing/2014/main" id="{5C6D4600-2796-4C8C-93E0-CB0AE94BC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025" y="5146675"/>
              <a:ext cx="2654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5" name="Line 19">
              <a:extLst>
                <a:ext uri="{FF2B5EF4-FFF2-40B4-BE49-F238E27FC236}">
                  <a16:creationId xmlns:a16="http://schemas.microsoft.com/office/drawing/2014/main" id="{F7638C8F-2FE3-4DD6-871D-8F7335E2B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146675"/>
              <a:ext cx="194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6" name="Line 20">
              <a:extLst>
                <a:ext uri="{FF2B5EF4-FFF2-40B4-BE49-F238E27FC236}">
                  <a16:creationId xmlns:a16="http://schemas.microsoft.com/office/drawing/2014/main" id="{8FB5132D-ADCD-425C-B8EC-43036B9D3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6225" y="3584575"/>
              <a:ext cx="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7" name="Line 21">
              <a:extLst>
                <a:ext uri="{FF2B5EF4-FFF2-40B4-BE49-F238E27FC236}">
                  <a16:creationId xmlns:a16="http://schemas.microsoft.com/office/drawing/2014/main" id="{74B43295-21D3-4507-9921-8922DD071D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4425" y="3584575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8" name="Line 22">
              <a:extLst>
                <a:ext uri="{FF2B5EF4-FFF2-40B4-BE49-F238E27FC236}">
                  <a16:creationId xmlns:a16="http://schemas.microsoft.com/office/drawing/2014/main" id="{F38E986B-8808-4487-90A8-3FE908D15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4410075"/>
              <a:ext cx="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799" name="Text Box 23">
              <a:extLst>
                <a:ext uri="{FF2B5EF4-FFF2-40B4-BE49-F238E27FC236}">
                  <a16:creationId xmlns:a16="http://schemas.microsoft.com/office/drawing/2014/main" id="{572ACF59-2238-44AE-A1A2-808F0981C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850" y="5564188"/>
              <a:ext cx="10763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+ V</a:t>
              </a:r>
              <a:r>
                <a:rPr lang="en-US" altLang="en-US" baseline="-25000"/>
                <a:t>BE</a:t>
              </a:r>
              <a:r>
                <a:rPr lang="en-US" altLang="en-US"/>
                <a:t> -</a:t>
              </a:r>
              <a:endParaRPr lang="en-US" altLang="en-US" baseline="-25000"/>
            </a:p>
          </p:txBody>
        </p:sp>
        <p:sp>
          <p:nvSpPr>
            <p:cNvPr id="203800" name="Text Box 24">
              <a:extLst>
                <a:ext uri="{FF2B5EF4-FFF2-40B4-BE49-F238E27FC236}">
                  <a16:creationId xmlns:a16="http://schemas.microsoft.com/office/drawing/2014/main" id="{18E45B87-4F25-4843-BA9F-C5E04056F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050" y="5462588"/>
              <a:ext cx="1136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dirty="0"/>
                <a:t>- V</a:t>
              </a:r>
              <a:r>
                <a:rPr lang="en-US" altLang="en-US" baseline="-25000" dirty="0"/>
                <a:t>CB</a:t>
              </a:r>
              <a:r>
                <a:rPr lang="en-US" altLang="en-US" dirty="0"/>
                <a:t> +</a:t>
              </a:r>
            </a:p>
          </p:txBody>
        </p:sp>
        <p:sp>
          <p:nvSpPr>
            <p:cNvPr id="203801" name="Text Box 25">
              <a:extLst>
                <a:ext uri="{FF2B5EF4-FFF2-40B4-BE49-F238E27FC236}">
                  <a16:creationId xmlns:a16="http://schemas.microsoft.com/office/drawing/2014/main" id="{13940D8A-32A0-487F-AA80-38AA5DDA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2173288"/>
              <a:ext cx="2190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REVERSE-BIASED</a:t>
              </a:r>
            </a:p>
          </p:txBody>
        </p:sp>
        <p:sp>
          <p:nvSpPr>
            <p:cNvPr id="203802" name="Text Box 26">
              <a:extLst>
                <a:ext uri="{FF2B5EF4-FFF2-40B4-BE49-F238E27FC236}">
                  <a16:creationId xmlns:a16="http://schemas.microsoft.com/office/drawing/2014/main" id="{5D9ED0D3-F091-40BF-8380-2F4B63A10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2173288"/>
              <a:ext cx="2190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REVERSE-BIASED</a:t>
              </a:r>
            </a:p>
          </p:txBody>
        </p:sp>
        <p:sp>
          <p:nvSpPr>
            <p:cNvPr id="203803" name="Line 27">
              <a:extLst>
                <a:ext uri="{FF2B5EF4-FFF2-40B4-BE49-F238E27FC236}">
                  <a16:creationId xmlns:a16="http://schemas.microsoft.com/office/drawing/2014/main" id="{D8862002-E715-4763-BC61-B50DDE152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625" y="2479675"/>
              <a:ext cx="9144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04" name="Line 28">
              <a:extLst>
                <a:ext uri="{FF2B5EF4-FFF2-40B4-BE49-F238E27FC236}">
                  <a16:creationId xmlns:a16="http://schemas.microsoft.com/office/drawing/2014/main" id="{D1B50C1B-84C7-4A1D-A953-7F96292993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9325" y="2505075"/>
              <a:ext cx="342900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05" name="Text Box 29">
              <a:extLst>
                <a:ext uri="{FF2B5EF4-FFF2-40B4-BE49-F238E27FC236}">
                  <a16:creationId xmlns:a16="http://schemas.microsoft.com/office/drawing/2014/main" id="{828D2E4E-4B12-4741-8B72-AFF1751A8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150" y="3557588"/>
              <a:ext cx="1187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EMITTER</a:t>
              </a:r>
            </a:p>
          </p:txBody>
        </p:sp>
        <p:sp>
          <p:nvSpPr>
            <p:cNvPr id="203806" name="Text Box 30">
              <a:extLst>
                <a:ext uri="{FF2B5EF4-FFF2-40B4-BE49-F238E27FC236}">
                  <a16:creationId xmlns:a16="http://schemas.microsoft.com/office/drawing/2014/main" id="{7A9F9516-D6B9-492E-88BB-3F1513DD3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550" y="3494088"/>
              <a:ext cx="158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COLLECTOR</a:t>
              </a:r>
            </a:p>
          </p:txBody>
        </p:sp>
        <p:sp>
          <p:nvSpPr>
            <p:cNvPr id="203807" name="Text Box 31">
              <a:extLst>
                <a:ext uri="{FF2B5EF4-FFF2-40B4-BE49-F238E27FC236}">
                  <a16:creationId xmlns:a16="http://schemas.microsoft.com/office/drawing/2014/main" id="{CCEDD28D-29A1-4C97-8D2A-B6A4EC3F5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650" y="4344988"/>
              <a:ext cx="793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BASE</a:t>
              </a:r>
            </a:p>
          </p:txBody>
        </p:sp>
        <p:sp>
          <p:nvSpPr>
            <p:cNvPr id="203808" name="Line 32">
              <a:extLst>
                <a:ext uri="{FF2B5EF4-FFF2-40B4-BE49-F238E27FC236}">
                  <a16:creationId xmlns:a16="http://schemas.microsoft.com/office/drawing/2014/main" id="{E697E889-B4B0-48A7-93D4-B520B1DEB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6025" y="3927475"/>
              <a:ext cx="546100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09" name="Text Box 33">
              <a:extLst>
                <a:ext uri="{FF2B5EF4-FFF2-40B4-BE49-F238E27FC236}">
                  <a16:creationId xmlns:a16="http://schemas.microsoft.com/office/drawing/2014/main" id="{26800694-6B80-488E-A5B4-BD419A34D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3017838"/>
              <a:ext cx="6445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E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203810" name="Text Box 34">
              <a:extLst>
                <a:ext uri="{FF2B5EF4-FFF2-40B4-BE49-F238E27FC236}">
                  <a16:creationId xmlns:a16="http://schemas.microsoft.com/office/drawing/2014/main" id="{88F6CB64-D4BA-47DE-9572-EDB5DBE49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50" y="2884488"/>
              <a:ext cx="6810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C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203811" name="Text Box 35">
              <a:extLst>
                <a:ext uri="{FF2B5EF4-FFF2-40B4-BE49-F238E27FC236}">
                  <a16:creationId xmlns:a16="http://schemas.microsoft.com/office/drawing/2014/main" id="{4EE17D85-FBEA-4394-87C9-BCCD33EA4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2900" y="3303588"/>
              <a:ext cx="6731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B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203813" name="Line 37">
              <a:extLst>
                <a:ext uri="{FF2B5EF4-FFF2-40B4-BE49-F238E27FC236}">
                  <a16:creationId xmlns:a16="http://schemas.microsoft.com/office/drawing/2014/main" id="{3E1F8BA1-A5E5-4D8F-83C8-036A3024F0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5162550"/>
              <a:ext cx="170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14" name="Line 38">
              <a:extLst>
                <a:ext uri="{FF2B5EF4-FFF2-40B4-BE49-F238E27FC236}">
                  <a16:creationId xmlns:a16="http://schemas.microsoft.com/office/drawing/2014/main" id="{5AB645D6-67C7-49B9-BB86-03760DD351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4150" y="5143500"/>
              <a:ext cx="200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15" name="Line 39">
              <a:extLst>
                <a:ext uri="{FF2B5EF4-FFF2-40B4-BE49-F238E27FC236}">
                  <a16:creationId xmlns:a16="http://schemas.microsoft.com/office/drawing/2014/main" id="{EDA92C4B-BE5B-4104-9411-6CF6862084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19388" y="5048250"/>
              <a:ext cx="1587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816" name="Line 40">
              <a:extLst>
                <a:ext uri="{FF2B5EF4-FFF2-40B4-BE49-F238E27FC236}">
                  <a16:creationId xmlns:a16="http://schemas.microsoft.com/office/drawing/2014/main" id="{84E18257-FDC2-4815-B8CF-DA4A9227C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8150" y="5046663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4DF86E50-1B99-4A01-9797-93496C13C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2274" y="701714"/>
            <a:ext cx="6384923" cy="553998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NPN Cutoff Mode of 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9" name="Text Box 25">
            <a:extLst>
              <a:ext uri="{FF2B5EF4-FFF2-40B4-BE49-F238E27FC236}">
                <a16:creationId xmlns:a16="http://schemas.microsoft.com/office/drawing/2014/main" id="{B3D679BA-2811-44A0-84FE-66FF5788B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350" y="4957675"/>
            <a:ext cx="1076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- V</a:t>
            </a:r>
            <a:r>
              <a:rPr lang="en-US" altLang="en-US" baseline="-25000" dirty="0"/>
              <a:t>BE</a:t>
            </a:r>
            <a:r>
              <a:rPr lang="en-US" altLang="en-US" dirty="0"/>
              <a:t> +</a:t>
            </a:r>
            <a:r>
              <a:rPr lang="en-US" altLang="en-US" baseline="-25000" dirty="0"/>
              <a:t>  </a:t>
            </a:r>
          </a:p>
        </p:txBody>
      </p:sp>
      <p:sp>
        <p:nvSpPr>
          <p:cNvPr id="205850" name="Text Box 26">
            <a:extLst>
              <a:ext uri="{FF2B5EF4-FFF2-40B4-BE49-F238E27FC236}">
                <a16:creationId xmlns:a16="http://schemas.microsoft.com/office/drawing/2014/main" id="{411E43CB-D534-49D6-A7EB-79E2A7551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681" y="5070476"/>
            <a:ext cx="820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+V</a:t>
            </a:r>
            <a:r>
              <a:rPr lang="en-US" altLang="en-US" baseline="-25000" dirty="0"/>
              <a:t>CB</a:t>
            </a:r>
            <a:r>
              <a:rPr lang="en-US" altLang="en-US" dirty="0"/>
              <a:t> -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D8C438-1858-4A56-B961-4F9A0AAC4F16}"/>
              </a:ext>
            </a:extLst>
          </p:cNvPr>
          <p:cNvGrpSpPr/>
          <p:nvPr/>
        </p:nvGrpSpPr>
        <p:grpSpPr>
          <a:xfrm>
            <a:off x="1104900" y="1714500"/>
            <a:ext cx="7327900" cy="3206750"/>
            <a:chOff x="581025" y="2840038"/>
            <a:chExt cx="7327900" cy="3206750"/>
          </a:xfrm>
        </p:grpSpPr>
        <p:sp>
          <p:nvSpPr>
            <p:cNvPr id="205827" name="Rectangle 3">
              <a:extLst>
                <a:ext uri="{FF2B5EF4-FFF2-40B4-BE49-F238E27FC236}">
                  <a16:creationId xmlns:a16="http://schemas.microsoft.com/office/drawing/2014/main" id="{1640BCFD-7F2D-45CD-A252-8241FF467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850" y="3557588"/>
              <a:ext cx="2439988" cy="1320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205828" name="Rectangle 4">
              <a:extLst>
                <a:ext uri="{FF2B5EF4-FFF2-40B4-BE49-F238E27FC236}">
                  <a16:creationId xmlns:a16="http://schemas.microsoft.com/office/drawing/2014/main" id="{5984F73C-B34C-4AB7-B169-55ED29A10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3559175"/>
              <a:ext cx="573088" cy="132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205829" name="Rectangle 5">
              <a:extLst>
                <a:ext uri="{FF2B5EF4-FFF2-40B4-BE49-F238E27FC236}">
                  <a16:creationId xmlns:a16="http://schemas.microsoft.com/office/drawing/2014/main" id="{05394953-9D1F-4EC5-B294-A6DA160C4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3559175"/>
              <a:ext cx="2439987" cy="13208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205830" name="Rectangle 6">
              <a:extLst>
                <a:ext uri="{FF2B5EF4-FFF2-40B4-BE49-F238E27FC236}">
                  <a16:creationId xmlns:a16="http://schemas.microsoft.com/office/drawing/2014/main" id="{4B0241A9-E650-4C88-BE4D-219F9CEC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3430588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31" name="Rectangle 7">
              <a:extLst>
                <a:ext uri="{FF2B5EF4-FFF2-40B4-BE49-F238E27FC236}">
                  <a16:creationId xmlns:a16="http://schemas.microsoft.com/office/drawing/2014/main" id="{CDDB3F11-F644-448E-AF80-99869098C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408363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32" name="Rectangle 8">
              <a:extLst>
                <a:ext uri="{FF2B5EF4-FFF2-40B4-BE49-F238E27FC236}">
                  <a16:creationId xmlns:a16="http://schemas.microsoft.com/office/drawing/2014/main" id="{0AE78725-E262-4487-A77E-029468AB1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4873625"/>
              <a:ext cx="406400" cy="1905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833" name="Line 9">
              <a:extLst>
                <a:ext uri="{FF2B5EF4-FFF2-40B4-BE49-F238E27FC236}">
                  <a16:creationId xmlns:a16="http://schemas.microsoft.com/office/drawing/2014/main" id="{09586495-3627-4DB4-9065-ED4D201B5E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4149725"/>
              <a:ext cx="81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4" name="Line 10">
              <a:extLst>
                <a:ext uri="{FF2B5EF4-FFF2-40B4-BE49-F238E27FC236}">
                  <a16:creationId xmlns:a16="http://schemas.microsoft.com/office/drawing/2014/main" id="{04F8102F-274B-48EB-91E0-39DA8F98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414972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5" name="Line 11">
              <a:extLst>
                <a:ext uri="{FF2B5EF4-FFF2-40B4-BE49-F238E27FC236}">
                  <a16:creationId xmlns:a16="http://schemas.microsoft.com/office/drawing/2014/main" id="{10852110-BBC6-469A-A298-AC23ED22F9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5826125"/>
              <a:ext cx="184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6" name="Line 12">
              <a:extLst>
                <a:ext uri="{FF2B5EF4-FFF2-40B4-BE49-F238E27FC236}">
                  <a16:creationId xmlns:a16="http://schemas.microsoft.com/office/drawing/2014/main" id="{FBC12586-03F9-4A38-8CF3-24BAB5239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5875" y="560705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7" name="Line 13">
              <a:extLst>
                <a:ext uri="{FF2B5EF4-FFF2-40B4-BE49-F238E27FC236}">
                  <a16:creationId xmlns:a16="http://schemas.microsoft.com/office/drawing/2014/main" id="{A6F3845F-4180-4460-9230-ABA300361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575" y="5734050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8" name="Line 14">
              <a:extLst>
                <a:ext uri="{FF2B5EF4-FFF2-40B4-BE49-F238E27FC236}">
                  <a16:creationId xmlns:a16="http://schemas.microsoft.com/office/drawing/2014/main" id="{2C300DFF-B691-4A47-BAEB-5F3C7D7A3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0675" y="559435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39" name="Line 15">
              <a:extLst>
                <a:ext uri="{FF2B5EF4-FFF2-40B4-BE49-F238E27FC236}">
                  <a16:creationId xmlns:a16="http://schemas.microsoft.com/office/drawing/2014/main" id="{767C5637-E47B-442B-9463-D0E43FC02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3638" y="5730875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0" name="Line 16">
              <a:extLst>
                <a:ext uri="{FF2B5EF4-FFF2-40B4-BE49-F238E27FC236}">
                  <a16:creationId xmlns:a16="http://schemas.microsoft.com/office/drawing/2014/main" id="{F4385842-AD50-4F37-9CB1-BD26B83B2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73738" y="5614988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1" name="Line 17">
              <a:extLst>
                <a:ext uri="{FF2B5EF4-FFF2-40B4-BE49-F238E27FC236}">
                  <a16:creationId xmlns:a16="http://schemas.microsoft.com/office/drawing/2014/main" id="{B1315699-EAA3-4E8C-8FC5-1455A3405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713413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2" name="Line 18">
              <a:extLst>
                <a:ext uri="{FF2B5EF4-FFF2-40B4-BE49-F238E27FC236}">
                  <a16:creationId xmlns:a16="http://schemas.microsoft.com/office/drawing/2014/main" id="{1C6D7D8F-4D80-44A7-938E-AC38FB192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6088" y="5602288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3" name="Line 19">
              <a:extLst>
                <a:ext uri="{FF2B5EF4-FFF2-40B4-BE49-F238E27FC236}">
                  <a16:creationId xmlns:a16="http://schemas.microsoft.com/office/drawing/2014/main" id="{E922DEB6-19ED-4B60-B93A-1DCD733C1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5788" y="5729288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4" name="Line 20">
              <a:extLst>
                <a:ext uri="{FF2B5EF4-FFF2-40B4-BE49-F238E27FC236}">
                  <a16:creationId xmlns:a16="http://schemas.microsoft.com/office/drawing/2014/main" id="{ED0254AF-CCFF-42F9-BC44-8AED41A83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025" y="5813425"/>
              <a:ext cx="2654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5" name="Line 21">
              <a:extLst>
                <a:ext uri="{FF2B5EF4-FFF2-40B4-BE49-F238E27FC236}">
                  <a16:creationId xmlns:a16="http://schemas.microsoft.com/office/drawing/2014/main" id="{8001EA31-BCB1-4478-860D-B25B79EF5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813425"/>
              <a:ext cx="194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6" name="Line 22">
              <a:extLst>
                <a:ext uri="{FF2B5EF4-FFF2-40B4-BE49-F238E27FC236}">
                  <a16:creationId xmlns:a16="http://schemas.microsoft.com/office/drawing/2014/main" id="{F5995133-6992-44BF-BC03-8514A0C68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6225" y="4251325"/>
              <a:ext cx="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7" name="Line 23">
              <a:extLst>
                <a:ext uri="{FF2B5EF4-FFF2-40B4-BE49-F238E27FC236}">
                  <a16:creationId xmlns:a16="http://schemas.microsoft.com/office/drawing/2014/main" id="{50EDC578-3F16-436C-9D72-1E9AABEAA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4425" y="4251325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48" name="Line 24">
              <a:extLst>
                <a:ext uri="{FF2B5EF4-FFF2-40B4-BE49-F238E27FC236}">
                  <a16:creationId xmlns:a16="http://schemas.microsoft.com/office/drawing/2014/main" id="{3691D788-D059-4C8A-86FB-0692447C4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5076825"/>
              <a:ext cx="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1" name="Text Box 27">
              <a:extLst>
                <a:ext uri="{FF2B5EF4-FFF2-40B4-BE49-F238E27FC236}">
                  <a16:creationId xmlns:a16="http://schemas.microsoft.com/office/drawing/2014/main" id="{2099D9CE-7E29-4A96-A23D-4FD083CCE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2840038"/>
              <a:ext cx="227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FORWARD-BIASED</a:t>
              </a:r>
            </a:p>
          </p:txBody>
        </p:sp>
        <p:sp>
          <p:nvSpPr>
            <p:cNvPr id="205852" name="Text Box 28">
              <a:extLst>
                <a:ext uri="{FF2B5EF4-FFF2-40B4-BE49-F238E27FC236}">
                  <a16:creationId xmlns:a16="http://schemas.microsoft.com/office/drawing/2014/main" id="{AD1B1724-B3DA-44FB-987E-2965C4F0D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2840038"/>
              <a:ext cx="227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FORWARD-BIASED</a:t>
              </a:r>
            </a:p>
          </p:txBody>
        </p:sp>
        <p:sp>
          <p:nvSpPr>
            <p:cNvPr id="205853" name="Line 29">
              <a:extLst>
                <a:ext uri="{FF2B5EF4-FFF2-40B4-BE49-F238E27FC236}">
                  <a16:creationId xmlns:a16="http://schemas.microsoft.com/office/drawing/2014/main" id="{3492B623-0A0A-4853-A486-A3C227E6A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625" y="3146425"/>
              <a:ext cx="9144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4" name="Line 30">
              <a:extLst>
                <a:ext uri="{FF2B5EF4-FFF2-40B4-BE49-F238E27FC236}">
                  <a16:creationId xmlns:a16="http://schemas.microsoft.com/office/drawing/2014/main" id="{52659148-3E5A-41BF-8092-FC34D0CAD0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9325" y="3171825"/>
              <a:ext cx="342900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5" name="Line 31">
              <a:extLst>
                <a:ext uri="{FF2B5EF4-FFF2-40B4-BE49-F238E27FC236}">
                  <a16:creationId xmlns:a16="http://schemas.microsoft.com/office/drawing/2014/main" id="{12B54374-2032-4AE9-B2CC-1DD59C8D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3925" y="3959225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6" name="Line 32">
              <a:extLst>
                <a:ext uri="{FF2B5EF4-FFF2-40B4-BE49-F238E27FC236}">
                  <a16:creationId xmlns:a16="http://schemas.microsoft.com/office/drawing/2014/main" id="{9BA8C959-B37E-48C9-9E62-380682BB1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0425" y="3971925"/>
              <a:ext cx="22352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7" name="Line 33">
              <a:extLst>
                <a:ext uri="{FF2B5EF4-FFF2-40B4-BE49-F238E27FC236}">
                  <a16:creationId xmlns:a16="http://schemas.microsoft.com/office/drawing/2014/main" id="{87E06DF2-6200-4239-814B-4DB85A65F4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84515">
              <a:off x="4543425" y="3971925"/>
              <a:ext cx="1409700" cy="15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58" name="Text Box 34">
              <a:extLst>
                <a:ext uri="{FF2B5EF4-FFF2-40B4-BE49-F238E27FC236}">
                  <a16:creationId xmlns:a16="http://schemas.microsoft.com/office/drawing/2014/main" id="{9E9A8222-D3EA-4D91-9C57-A188F9623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150" y="4224338"/>
              <a:ext cx="1187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EMITTER</a:t>
              </a:r>
            </a:p>
          </p:txBody>
        </p:sp>
        <p:sp>
          <p:nvSpPr>
            <p:cNvPr id="205859" name="Text Box 35">
              <a:extLst>
                <a:ext uri="{FF2B5EF4-FFF2-40B4-BE49-F238E27FC236}">
                  <a16:creationId xmlns:a16="http://schemas.microsoft.com/office/drawing/2014/main" id="{F5E0644C-12CF-4583-88F6-575F8F74B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550" y="4160838"/>
              <a:ext cx="158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COLLECTOR</a:t>
              </a:r>
            </a:p>
          </p:txBody>
        </p:sp>
        <p:sp>
          <p:nvSpPr>
            <p:cNvPr id="205860" name="Text Box 36">
              <a:extLst>
                <a:ext uri="{FF2B5EF4-FFF2-40B4-BE49-F238E27FC236}">
                  <a16:creationId xmlns:a16="http://schemas.microsoft.com/office/drawing/2014/main" id="{3BB7229A-28B7-4D3C-925D-18E4E4780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650" y="5011738"/>
              <a:ext cx="793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BASE</a:t>
              </a:r>
            </a:p>
          </p:txBody>
        </p:sp>
        <p:sp>
          <p:nvSpPr>
            <p:cNvPr id="205861" name="Line 37">
              <a:extLst>
                <a:ext uri="{FF2B5EF4-FFF2-40B4-BE49-F238E27FC236}">
                  <a16:creationId xmlns:a16="http://schemas.microsoft.com/office/drawing/2014/main" id="{FDFDF841-7584-44C8-915B-CC643897B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6025" y="4594225"/>
              <a:ext cx="546100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862" name="Text Box 38">
              <a:extLst>
                <a:ext uri="{FF2B5EF4-FFF2-40B4-BE49-F238E27FC236}">
                  <a16:creationId xmlns:a16="http://schemas.microsoft.com/office/drawing/2014/main" id="{4EC215AC-1851-4018-9458-695BDC2A4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850" y="355123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E</a:t>
              </a:r>
            </a:p>
          </p:txBody>
        </p:sp>
        <p:sp>
          <p:nvSpPr>
            <p:cNvPr id="205863" name="Text Box 39">
              <a:extLst>
                <a:ext uri="{FF2B5EF4-FFF2-40B4-BE49-F238E27FC236}">
                  <a16:creationId xmlns:a16="http://schemas.microsoft.com/office/drawing/2014/main" id="{3798D037-21BA-4A95-B701-28C8C1E80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50" y="3551238"/>
              <a:ext cx="3571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C</a:t>
              </a:r>
            </a:p>
          </p:txBody>
        </p:sp>
        <p:sp>
          <p:nvSpPr>
            <p:cNvPr id="205864" name="Text Box 40">
              <a:extLst>
                <a:ext uri="{FF2B5EF4-FFF2-40B4-BE49-F238E27FC236}">
                  <a16:creationId xmlns:a16="http://schemas.microsoft.com/office/drawing/2014/main" id="{E8960E82-F3B4-40F2-897A-17BE5E10B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375" y="4132263"/>
              <a:ext cx="758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B</a:t>
              </a:r>
              <a:r>
                <a:rPr lang="en-US" altLang="en-US">
                  <a:sym typeface="Symbol" panose="05050102010706020507" pitchFamily="18" charset="2"/>
                </a:rPr>
                <a:t>0</a:t>
              </a:r>
              <a:endParaRPr lang="en-US" altLang="en-US" baseline="-25000"/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4165F287-3A56-4D36-8BAF-48BFCE671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3225" y="490542"/>
            <a:ext cx="6575426" cy="559292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NPN Saturation Mode of 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44331" y="4671573"/>
                <a:ext cx="7166020" cy="1085760"/>
              </a:xfrm>
            </p:spPr>
            <p:txBody>
              <a:bodyPr>
                <a:noAutofit/>
              </a:bodyPr>
              <a:lstStyle/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 mode is the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“most important.”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external voltage sources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required for biasing to achieve it.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Applying Kirchhoff’s current law to the transistor,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4331" y="4671573"/>
                <a:ext cx="7166020" cy="1085760"/>
              </a:xfrm>
              <a:blipFill>
                <a:blip r:embed="rId3"/>
                <a:stretch>
                  <a:fillRect l="-2041" t="-7303" r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7DB4FAC7-F33D-4F86-9034-E246C027B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4591" y="397157"/>
            <a:ext cx="5905500" cy="553998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PNP Active Mode of Operation</a:t>
            </a:r>
          </a:p>
        </p:txBody>
      </p:sp>
      <p:pic>
        <p:nvPicPr>
          <p:cNvPr id="5" name="Picture 6" descr="se06F10">
            <a:extLst>
              <a:ext uri="{FF2B5EF4-FFF2-40B4-BE49-F238E27FC236}">
                <a16:creationId xmlns:a16="http://schemas.microsoft.com/office/drawing/2014/main" id="{BFE4E3FB-DC87-4DC0-A43D-65BCA3E8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131659"/>
            <a:ext cx="5905500" cy="335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4636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3B7525-1C7E-4803-8962-CB91809FB82C}"/>
              </a:ext>
            </a:extLst>
          </p:cNvPr>
          <p:cNvGrpSpPr/>
          <p:nvPr/>
        </p:nvGrpSpPr>
        <p:grpSpPr>
          <a:xfrm>
            <a:off x="749297" y="1714500"/>
            <a:ext cx="7327900" cy="4213225"/>
            <a:chOff x="581025" y="1717675"/>
            <a:chExt cx="7327900" cy="4213225"/>
          </a:xfrm>
        </p:grpSpPr>
        <p:sp>
          <p:nvSpPr>
            <p:cNvPr id="118811" name="Rectangle 1051">
              <a:extLst>
                <a:ext uri="{FF2B5EF4-FFF2-40B4-BE49-F238E27FC236}">
                  <a16:creationId xmlns:a16="http://schemas.microsoft.com/office/drawing/2014/main" id="{33363B59-BD2A-4F8F-93EA-849D7D6CE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850" y="2890838"/>
              <a:ext cx="2439988" cy="1320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118812" name="Rectangle 1052">
              <a:extLst>
                <a:ext uri="{FF2B5EF4-FFF2-40B4-BE49-F238E27FC236}">
                  <a16:creationId xmlns:a16="http://schemas.microsoft.com/office/drawing/2014/main" id="{4E8E279D-1778-48B4-B83B-BCEEE6AE0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2892425"/>
              <a:ext cx="573088" cy="132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118813" name="Rectangle 1053">
              <a:extLst>
                <a:ext uri="{FF2B5EF4-FFF2-40B4-BE49-F238E27FC236}">
                  <a16:creationId xmlns:a16="http://schemas.microsoft.com/office/drawing/2014/main" id="{55DB4C83-8B7A-4E57-8DA5-18E03086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2892425"/>
              <a:ext cx="2439987" cy="13208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118814" name="Rectangle 1054">
              <a:extLst>
                <a:ext uri="{FF2B5EF4-FFF2-40B4-BE49-F238E27FC236}">
                  <a16:creationId xmlns:a16="http://schemas.microsoft.com/office/drawing/2014/main" id="{69B1C995-6ED1-4A84-A24F-96A7736F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2763838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15" name="Rectangle 1055">
              <a:extLst>
                <a:ext uri="{FF2B5EF4-FFF2-40B4-BE49-F238E27FC236}">
                  <a16:creationId xmlns:a16="http://schemas.microsoft.com/office/drawing/2014/main" id="{47D597F4-5527-42D0-ACF6-B200C724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741613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16" name="Rectangle 1056">
              <a:extLst>
                <a:ext uri="{FF2B5EF4-FFF2-40B4-BE49-F238E27FC236}">
                  <a16:creationId xmlns:a16="http://schemas.microsoft.com/office/drawing/2014/main" id="{5CA1C8C7-DD53-42BF-BE0A-4D24101A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4206875"/>
              <a:ext cx="406400" cy="1905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17" name="Line 1057">
              <a:extLst>
                <a:ext uri="{FF2B5EF4-FFF2-40B4-BE49-F238E27FC236}">
                  <a16:creationId xmlns:a16="http://schemas.microsoft.com/office/drawing/2014/main" id="{03868D67-FAD3-490B-A534-C3AF59430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3482975"/>
              <a:ext cx="81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18" name="Line 1058">
              <a:extLst>
                <a:ext uri="{FF2B5EF4-FFF2-40B4-BE49-F238E27FC236}">
                  <a16:creationId xmlns:a16="http://schemas.microsoft.com/office/drawing/2014/main" id="{72E42271-AB74-4667-86E6-41F23792C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348297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0" name="Line 1060">
              <a:extLst>
                <a:ext uri="{FF2B5EF4-FFF2-40B4-BE49-F238E27FC236}">
                  <a16:creationId xmlns:a16="http://schemas.microsoft.com/office/drawing/2014/main" id="{60980976-27F8-4180-9CA3-68BF98331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22525" y="4930775"/>
              <a:ext cx="158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1" name="Line 1061">
              <a:extLst>
                <a:ext uri="{FF2B5EF4-FFF2-40B4-BE49-F238E27FC236}">
                  <a16:creationId xmlns:a16="http://schemas.microsoft.com/office/drawing/2014/main" id="{580A0A44-FB9C-4A62-BB95-371691BF75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62225" y="5057775"/>
              <a:ext cx="1588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2" name="Line 1062">
              <a:extLst>
                <a:ext uri="{FF2B5EF4-FFF2-40B4-BE49-F238E27FC236}">
                  <a16:creationId xmlns:a16="http://schemas.microsoft.com/office/drawing/2014/main" id="{D6919049-4861-4F0B-B4F8-CE0CD5A6D7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27325" y="4918075"/>
              <a:ext cx="1588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4" name="Line 1064">
              <a:extLst>
                <a:ext uri="{FF2B5EF4-FFF2-40B4-BE49-F238E27FC236}">
                  <a16:creationId xmlns:a16="http://schemas.microsoft.com/office/drawing/2014/main" id="{F47D1CDE-3B69-44EA-BC29-DF3CC7D6D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325" y="494347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5" name="Line 1065">
              <a:extLst>
                <a:ext uri="{FF2B5EF4-FFF2-40B4-BE49-F238E27FC236}">
                  <a16:creationId xmlns:a16="http://schemas.microsoft.com/office/drawing/2014/main" id="{4EAFBCD3-4E55-4CA9-AE9C-F355B8F18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1025" y="5070475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6" name="Line 1066">
              <a:extLst>
                <a:ext uri="{FF2B5EF4-FFF2-40B4-BE49-F238E27FC236}">
                  <a16:creationId xmlns:a16="http://schemas.microsoft.com/office/drawing/2014/main" id="{7A987129-62BA-436D-BD8F-7B4C46CEA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6125" y="493077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7" name="Line 1067">
              <a:extLst>
                <a:ext uri="{FF2B5EF4-FFF2-40B4-BE49-F238E27FC236}">
                  <a16:creationId xmlns:a16="http://schemas.microsoft.com/office/drawing/2014/main" id="{73C4E329-0232-4714-8B23-10D4E523D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057775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8" name="Line 1068">
              <a:extLst>
                <a:ext uri="{FF2B5EF4-FFF2-40B4-BE49-F238E27FC236}">
                  <a16:creationId xmlns:a16="http://schemas.microsoft.com/office/drawing/2014/main" id="{93E07A18-B454-4B8F-B746-3DF69F2ED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025" y="5146675"/>
              <a:ext cx="2654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29" name="Line 1069">
              <a:extLst>
                <a:ext uri="{FF2B5EF4-FFF2-40B4-BE49-F238E27FC236}">
                  <a16:creationId xmlns:a16="http://schemas.microsoft.com/office/drawing/2014/main" id="{6EF52332-D5D0-449D-86AD-92BE81BEE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146675"/>
              <a:ext cx="194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30" name="Line 1070">
              <a:extLst>
                <a:ext uri="{FF2B5EF4-FFF2-40B4-BE49-F238E27FC236}">
                  <a16:creationId xmlns:a16="http://schemas.microsoft.com/office/drawing/2014/main" id="{3FAA7583-0EF9-49BD-97FA-BC723909E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6225" y="3584575"/>
              <a:ext cx="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31" name="Line 1071">
              <a:extLst>
                <a:ext uri="{FF2B5EF4-FFF2-40B4-BE49-F238E27FC236}">
                  <a16:creationId xmlns:a16="http://schemas.microsoft.com/office/drawing/2014/main" id="{1E0ABB1B-84F2-42BD-B265-4C449B1B6D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4425" y="3584575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32" name="Line 1072">
              <a:extLst>
                <a:ext uri="{FF2B5EF4-FFF2-40B4-BE49-F238E27FC236}">
                  <a16:creationId xmlns:a16="http://schemas.microsoft.com/office/drawing/2014/main" id="{29070D1F-0E41-4282-87A2-766D1E937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4410075"/>
              <a:ext cx="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33" name="Text Box 1073">
              <a:extLst>
                <a:ext uri="{FF2B5EF4-FFF2-40B4-BE49-F238E27FC236}">
                  <a16:creationId xmlns:a16="http://schemas.microsoft.com/office/drawing/2014/main" id="{295547C5-16BC-4112-A455-E53434DA6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850" y="5564188"/>
              <a:ext cx="10763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- V</a:t>
              </a:r>
              <a:r>
                <a:rPr lang="en-US" altLang="en-US" baseline="-25000"/>
                <a:t>EB</a:t>
              </a:r>
              <a:r>
                <a:rPr lang="en-US" altLang="en-US"/>
                <a:t> +</a:t>
              </a:r>
              <a:endParaRPr lang="en-US" altLang="en-US" baseline="-25000"/>
            </a:p>
          </p:txBody>
        </p:sp>
        <p:sp>
          <p:nvSpPr>
            <p:cNvPr id="118834" name="Text Box 1074">
              <a:extLst>
                <a:ext uri="{FF2B5EF4-FFF2-40B4-BE49-F238E27FC236}">
                  <a16:creationId xmlns:a16="http://schemas.microsoft.com/office/drawing/2014/main" id="{4B460EE1-C71A-41BE-8C09-A41889786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050" y="5462588"/>
              <a:ext cx="8842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+ V</a:t>
              </a:r>
              <a:r>
                <a:rPr lang="en-US" altLang="en-US" baseline="-25000"/>
                <a:t>BC</a:t>
              </a:r>
              <a:r>
                <a:rPr lang="en-US" altLang="en-US"/>
                <a:t> -</a:t>
              </a:r>
            </a:p>
          </p:txBody>
        </p:sp>
        <p:sp>
          <p:nvSpPr>
            <p:cNvPr id="118835" name="Text Box 1075">
              <a:extLst>
                <a:ext uri="{FF2B5EF4-FFF2-40B4-BE49-F238E27FC236}">
                  <a16:creationId xmlns:a16="http://schemas.microsoft.com/office/drawing/2014/main" id="{1ADD0A43-AED3-43E1-B110-6A6B5DA9A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2173288"/>
              <a:ext cx="2190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REVERSE-BIASED</a:t>
              </a:r>
            </a:p>
          </p:txBody>
        </p:sp>
        <p:sp>
          <p:nvSpPr>
            <p:cNvPr id="118836" name="Text Box 1076">
              <a:extLst>
                <a:ext uri="{FF2B5EF4-FFF2-40B4-BE49-F238E27FC236}">
                  <a16:creationId xmlns:a16="http://schemas.microsoft.com/office/drawing/2014/main" id="{0AAE602A-AC61-444B-A182-AFA4B0B3E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2173288"/>
              <a:ext cx="2190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REVERSE-BIASED</a:t>
              </a:r>
            </a:p>
          </p:txBody>
        </p:sp>
        <p:sp>
          <p:nvSpPr>
            <p:cNvPr id="118838" name="Line 1078">
              <a:extLst>
                <a:ext uri="{FF2B5EF4-FFF2-40B4-BE49-F238E27FC236}">
                  <a16:creationId xmlns:a16="http://schemas.microsoft.com/office/drawing/2014/main" id="{4A0B7985-8D57-4D67-88F8-89C4D9CA48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9325" y="2505075"/>
              <a:ext cx="342900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43" name="Text Box 1083">
              <a:extLst>
                <a:ext uri="{FF2B5EF4-FFF2-40B4-BE49-F238E27FC236}">
                  <a16:creationId xmlns:a16="http://schemas.microsoft.com/office/drawing/2014/main" id="{638276F2-B3D2-4B7E-940D-AF2324CC8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150" y="3557588"/>
              <a:ext cx="1187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EMITTER</a:t>
              </a:r>
            </a:p>
          </p:txBody>
        </p:sp>
        <p:sp>
          <p:nvSpPr>
            <p:cNvPr id="118844" name="Text Box 1084">
              <a:extLst>
                <a:ext uri="{FF2B5EF4-FFF2-40B4-BE49-F238E27FC236}">
                  <a16:creationId xmlns:a16="http://schemas.microsoft.com/office/drawing/2014/main" id="{AA803E47-C5C4-46DE-B0F5-C3A5CFDBA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550" y="3494088"/>
              <a:ext cx="158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COLLECTOR</a:t>
              </a:r>
            </a:p>
          </p:txBody>
        </p:sp>
        <p:sp>
          <p:nvSpPr>
            <p:cNvPr id="118845" name="Text Box 1085">
              <a:extLst>
                <a:ext uri="{FF2B5EF4-FFF2-40B4-BE49-F238E27FC236}">
                  <a16:creationId xmlns:a16="http://schemas.microsoft.com/office/drawing/2014/main" id="{64861C34-51D7-44AF-892F-BB235805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213" y="1717675"/>
              <a:ext cx="793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BASE</a:t>
              </a:r>
            </a:p>
          </p:txBody>
        </p:sp>
        <p:sp>
          <p:nvSpPr>
            <p:cNvPr id="118847" name="Text Box 1087">
              <a:extLst>
                <a:ext uri="{FF2B5EF4-FFF2-40B4-BE49-F238E27FC236}">
                  <a16:creationId xmlns:a16="http://schemas.microsoft.com/office/drawing/2014/main" id="{E39B246B-8A3B-4C1E-9DE1-C2DC7560F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7800" y="3017838"/>
              <a:ext cx="6445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E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118848" name="Text Box 1088">
              <a:extLst>
                <a:ext uri="{FF2B5EF4-FFF2-40B4-BE49-F238E27FC236}">
                  <a16:creationId xmlns:a16="http://schemas.microsoft.com/office/drawing/2014/main" id="{B89455F2-E328-486E-B9BC-6235F57A9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50" y="2884488"/>
              <a:ext cx="6810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C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118849" name="Text Box 1089">
              <a:extLst>
                <a:ext uri="{FF2B5EF4-FFF2-40B4-BE49-F238E27FC236}">
                  <a16:creationId xmlns:a16="http://schemas.microsoft.com/office/drawing/2014/main" id="{623200EC-852C-4A5A-80E7-9E51B69E7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2900" y="3303588"/>
              <a:ext cx="6731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B</a:t>
              </a:r>
              <a:r>
                <a:rPr lang="en-US" altLang="en-US"/>
                <a:t>=0</a:t>
              </a:r>
              <a:endParaRPr lang="en-US" altLang="en-US" baseline="-25000"/>
            </a:p>
          </p:txBody>
        </p:sp>
        <p:sp>
          <p:nvSpPr>
            <p:cNvPr id="118850" name="Line 1090">
              <a:extLst>
                <a:ext uri="{FF2B5EF4-FFF2-40B4-BE49-F238E27FC236}">
                  <a16:creationId xmlns:a16="http://schemas.microsoft.com/office/drawing/2014/main" id="{26C8BB5D-2F17-43C0-90A5-7547A0D91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6000" y="5064125"/>
              <a:ext cx="1588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51" name="Line 1091">
              <a:extLst>
                <a:ext uri="{FF2B5EF4-FFF2-40B4-BE49-F238E27FC236}">
                  <a16:creationId xmlns:a16="http://schemas.microsoft.com/office/drawing/2014/main" id="{2567963E-E77C-4BEA-8296-D7245A8B3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5162550"/>
              <a:ext cx="170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54" name="Line 1094">
              <a:extLst>
                <a:ext uri="{FF2B5EF4-FFF2-40B4-BE49-F238E27FC236}">
                  <a16:creationId xmlns:a16="http://schemas.microsoft.com/office/drawing/2014/main" id="{F1861206-E86B-4DDB-8B85-21A4F4869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4150" y="5143500"/>
              <a:ext cx="200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70" name="Line 1110">
              <a:extLst>
                <a:ext uri="{FF2B5EF4-FFF2-40B4-BE49-F238E27FC236}">
                  <a16:creationId xmlns:a16="http://schemas.microsoft.com/office/drawing/2014/main" id="{AE497BFE-2C72-4746-82F5-56DB40426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0863" y="2540000"/>
              <a:ext cx="973137" cy="276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871" name="Line 1111">
              <a:extLst>
                <a:ext uri="{FF2B5EF4-FFF2-40B4-BE49-F238E27FC236}">
                  <a16:creationId xmlns:a16="http://schemas.microsoft.com/office/drawing/2014/main" id="{33F2F613-41E6-435A-8A80-A384E3190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800" y="2249488"/>
              <a:ext cx="14288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2">
            <a:extLst>
              <a:ext uri="{FF2B5EF4-FFF2-40B4-BE49-F238E27FC236}">
                <a16:creationId xmlns:a16="http://schemas.microsoft.com/office/drawing/2014/main" id="{A2756AA1-38F7-49FB-9910-AF90B6705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2274" y="701714"/>
            <a:ext cx="6384923" cy="553998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PNP Cutoff Mode of 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75FD43-33D6-4F61-94CA-E115EDE30740}"/>
              </a:ext>
            </a:extLst>
          </p:cNvPr>
          <p:cNvGrpSpPr/>
          <p:nvPr/>
        </p:nvGrpSpPr>
        <p:grpSpPr>
          <a:xfrm>
            <a:off x="952500" y="2019300"/>
            <a:ext cx="7415212" cy="3757612"/>
            <a:chOff x="493713" y="2840038"/>
            <a:chExt cx="7415212" cy="3757612"/>
          </a:xfrm>
        </p:grpSpPr>
        <p:sp>
          <p:nvSpPr>
            <p:cNvPr id="119811" name="Rectangle 1027">
              <a:extLst>
                <a:ext uri="{FF2B5EF4-FFF2-40B4-BE49-F238E27FC236}">
                  <a16:creationId xmlns:a16="http://schemas.microsoft.com/office/drawing/2014/main" id="{2B41EE2E-0583-4D70-82F4-9F96929D5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850" y="3557588"/>
              <a:ext cx="2439988" cy="1320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119812" name="Rectangle 1028">
              <a:extLst>
                <a:ext uri="{FF2B5EF4-FFF2-40B4-BE49-F238E27FC236}">
                  <a16:creationId xmlns:a16="http://schemas.microsoft.com/office/drawing/2014/main" id="{32D5FC51-47F0-4D62-812E-2E160B12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3559175"/>
              <a:ext cx="573088" cy="1320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/>
            </a:p>
          </p:txBody>
        </p:sp>
        <p:sp>
          <p:nvSpPr>
            <p:cNvPr id="119813" name="Rectangle 1029">
              <a:extLst>
                <a:ext uri="{FF2B5EF4-FFF2-40B4-BE49-F238E27FC236}">
                  <a16:creationId xmlns:a16="http://schemas.microsoft.com/office/drawing/2014/main" id="{DD80C6A7-F74B-4CA0-9CBA-92B4FE2FF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3559175"/>
              <a:ext cx="2439987" cy="13208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400" dirty="0"/>
            </a:p>
          </p:txBody>
        </p:sp>
        <p:sp>
          <p:nvSpPr>
            <p:cNvPr id="119814" name="Rectangle 1030">
              <a:extLst>
                <a:ext uri="{FF2B5EF4-FFF2-40B4-BE49-F238E27FC236}">
                  <a16:creationId xmlns:a16="http://schemas.microsoft.com/office/drawing/2014/main" id="{13671A53-0B60-4099-AAE5-2908B446C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3430588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15" name="Rectangle 1031">
              <a:extLst>
                <a:ext uri="{FF2B5EF4-FFF2-40B4-BE49-F238E27FC236}">
                  <a16:creationId xmlns:a16="http://schemas.microsoft.com/office/drawing/2014/main" id="{4052F20B-87AA-42B5-8C86-332ABF5BD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3408363"/>
              <a:ext cx="334963" cy="158115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16" name="Rectangle 1032">
              <a:extLst>
                <a:ext uri="{FF2B5EF4-FFF2-40B4-BE49-F238E27FC236}">
                  <a16:creationId xmlns:a16="http://schemas.microsoft.com/office/drawing/2014/main" id="{613605AF-C077-432A-9DEE-7A0BAD14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4873625"/>
              <a:ext cx="406400" cy="1905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17" name="Line 1033">
              <a:extLst>
                <a:ext uri="{FF2B5EF4-FFF2-40B4-BE49-F238E27FC236}">
                  <a16:creationId xmlns:a16="http://schemas.microsoft.com/office/drawing/2014/main" id="{DB32E037-A0F1-4D65-86F4-5C849D513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025" y="4149725"/>
              <a:ext cx="81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18" name="Line 1034">
              <a:extLst>
                <a:ext uri="{FF2B5EF4-FFF2-40B4-BE49-F238E27FC236}">
                  <a16:creationId xmlns:a16="http://schemas.microsoft.com/office/drawing/2014/main" id="{C928AAE4-DA5E-4615-BAC3-26669C850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414972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19" name="Line 1035">
              <a:extLst>
                <a:ext uri="{FF2B5EF4-FFF2-40B4-BE49-F238E27FC236}">
                  <a16:creationId xmlns:a16="http://schemas.microsoft.com/office/drawing/2014/main" id="{39C44637-23FF-4FC3-9B84-45E1D062C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025" y="5826125"/>
              <a:ext cx="184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0" name="Line 1036">
              <a:extLst>
                <a:ext uri="{FF2B5EF4-FFF2-40B4-BE49-F238E27FC236}">
                  <a16:creationId xmlns:a16="http://schemas.microsoft.com/office/drawing/2014/main" id="{CF5E1DAF-4108-4EE9-A08C-CFB593B5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2525" y="559752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1" name="Line 1037">
              <a:extLst>
                <a:ext uri="{FF2B5EF4-FFF2-40B4-BE49-F238E27FC236}">
                  <a16:creationId xmlns:a16="http://schemas.microsoft.com/office/drawing/2014/main" id="{A3B82FC6-3529-4000-AFFE-F33AC10CD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225" y="5724525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2" name="Line 1038">
              <a:extLst>
                <a:ext uri="{FF2B5EF4-FFF2-40B4-BE49-F238E27FC236}">
                  <a16:creationId xmlns:a16="http://schemas.microsoft.com/office/drawing/2014/main" id="{BBD3D6DB-5D3C-4719-9DB5-06EA39A6B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7325" y="5584825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3" name="Line 1039">
              <a:extLst>
                <a:ext uri="{FF2B5EF4-FFF2-40B4-BE49-F238E27FC236}">
                  <a16:creationId xmlns:a16="http://schemas.microsoft.com/office/drawing/2014/main" id="{4F23941F-4A5D-42D7-A483-B7D9ECFCD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025" y="5711825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4" name="Line 1040">
              <a:extLst>
                <a:ext uri="{FF2B5EF4-FFF2-40B4-BE49-F238E27FC236}">
                  <a16:creationId xmlns:a16="http://schemas.microsoft.com/office/drawing/2014/main" id="{24DD70BF-942E-44AA-8284-B4A14BDB0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9475" y="56007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5" name="Line 1041">
              <a:extLst>
                <a:ext uri="{FF2B5EF4-FFF2-40B4-BE49-F238E27FC236}">
                  <a16:creationId xmlns:a16="http://schemas.microsoft.com/office/drawing/2014/main" id="{87535875-14F4-47F6-A122-4F36B65C5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6725" y="5727700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6" name="Line 1042">
              <a:extLst>
                <a:ext uri="{FF2B5EF4-FFF2-40B4-BE49-F238E27FC236}">
                  <a16:creationId xmlns:a16="http://schemas.microsoft.com/office/drawing/2014/main" id="{E195A204-5C96-496D-BA0C-BC5AFB279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11825" y="55880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7" name="Line 1043">
              <a:extLst>
                <a:ext uri="{FF2B5EF4-FFF2-40B4-BE49-F238E27FC236}">
                  <a16:creationId xmlns:a16="http://schemas.microsoft.com/office/drawing/2014/main" id="{B52335E5-0D36-406A-9B4C-C684A7EC7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1525" y="5715000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8" name="Line 1044">
              <a:extLst>
                <a:ext uri="{FF2B5EF4-FFF2-40B4-BE49-F238E27FC236}">
                  <a16:creationId xmlns:a16="http://schemas.microsoft.com/office/drawing/2014/main" id="{CDCFF6CB-6E06-4965-99E4-3420A98625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7025" y="5813425"/>
              <a:ext cx="2654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9" name="Line 1045">
              <a:extLst>
                <a:ext uri="{FF2B5EF4-FFF2-40B4-BE49-F238E27FC236}">
                  <a16:creationId xmlns:a16="http://schemas.microsoft.com/office/drawing/2014/main" id="{B36572AE-C703-435D-ACBD-BB6850465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5825" y="5813425"/>
              <a:ext cx="194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0" name="Line 1046">
              <a:extLst>
                <a:ext uri="{FF2B5EF4-FFF2-40B4-BE49-F238E27FC236}">
                  <a16:creationId xmlns:a16="http://schemas.microsoft.com/office/drawing/2014/main" id="{44082A75-BB23-49BD-9632-1809709B0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6225" y="4251325"/>
              <a:ext cx="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1" name="Line 1047">
              <a:extLst>
                <a:ext uri="{FF2B5EF4-FFF2-40B4-BE49-F238E27FC236}">
                  <a16:creationId xmlns:a16="http://schemas.microsoft.com/office/drawing/2014/main" id="{29E62036-5A23-443E-B880-B932D36E8C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4425" y="4251325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2" name="Line 1048">
              <a:extLst>
                <a:ext uri="{FF2B5EF4-FFF2-40B4-BE49-F238E27FC236}">
                  <a16:creationId xmlns:a16="http://schemas.microsoft.com/office/drawing/2014/main" id="{D6983037-B79E-456F-B87D-12DF2A86E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5076825"/>
              <a:ext cx="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3" name="Text Box 1049">
              <a:extLst>
                <a:ext uri="{FF2B5EF4-FFF2-40B4-BE49-F238E27FC236}">
                  <a16:creationId xmlns:a16="http://schemas.microsoft.com/office/drawing/2014/main" id="{E5CBE300-97E1-4ECD-AE3C-415DEEE39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850" y="6230938"/>
              <a:ext cx="10763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+ V</a:t>
              </a:r>
              <a:r>
                <a:rPr lang="en-US" altLang="en-US" baseline="-25000"/>
                <a:t>EB</a:t>
              </a:r>
              <a:r>
                <a:rPr lang="en-US" altLang="en-US"/>
                <a:t> -</a:t>
              </a:r>
              <a:r>
                <a:rPr lang="en-US" altLang="en-US" baseline="-25000"/>
                <a:t>  </a:t>
              </a:r>
            </a:p>
          </p:txBody>
        </p:sp>
        <p:sp>
          <p:nvSpPr>
            <p:cNvPr id="119834" name="Text Box 1050">
              <a:extLst>
                <a:ext uri="{FF2B5EF4-FFF2-40B4-BE49-F238E27FC236}">
                  <a16:creationId xmlns:a16="http://schemas.microsoft.com/office/drawing/2014/main" id="{A9A6FE89-714B-4A6E-869D-93FC9A8EE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050" y="6129338"/>
              <a:ext cx="8842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- V</a:t>
              </a:r>
              <a:r>
                <a:rPr lang="en-US" altLang="en-US" baseline="-25000"/>
                <a:t>BC</a:t>
              </a:r>
              <a:r>
                <a:rPr lang="en-US" altLang="en-US"/>
                <a:t> +</a:t>
              </a:r>
            </a:p>
          </p:txBody>
        </p:sp>
        <p:sp>
          <p:nvSpPr>
            <p:cNvPr id="119835" name="Text Box 1051">
              <a:extLst>
                <a:ext uri="{FF2B5EF4-FFF2-40B4-BE49-F238E27FC236}">
                  <a16:creationId xmlns:a16="http://schemas.microsoft.com/office/drawing/2014/main" id="{71A8EF84-2279-40BE-83A8-6FB6E0D54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2840038"/>
              <a:ext cx="227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FORWARD-BIASED</a:t>
              </a:r>
            </a:p>
          </p:txBody>
        </p:sp>
        <p:sp>
          <p:nvSpPr>
            <p:cNvPr id="119836" name="Text Box 1052">
              <a:extLst>
                <a:ext uri="{FF2B5EF4-FFF2-40B4-BE49-F238E27FC236}">
                  <a16:creationId xmlns:a16="http://schemas.microsoft.com/office/drawing/2014/main" id="{AD4C9936-DBDD-4199-A4D1-00DCD2582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350" y="2840038"/>
              <a:ext cx="227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FORWARD-BIASED</a:t>
              </a:r>
            </a:p>
          </p:txBody>
        </p:sp>
        <p:sp>
          <p:nvSpPr>
            <p:cNvPr id="119837" name="Line 1053">
              <a:extLst>
                <a:ext uri="{FF2B5EF4-FFF2-40B4-BE49-F238E27FC236}">
                  <a16:creationId xmlns:a16="http://schemas.microsoft.com/office/drawing/2014/main" id="{637D4135-B0F7-4CC7-97C3-EC87A85C3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625" y="3146425"/>
              <a:ext cx="9144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8" name="Line 1054">
              <a:extLst>
                <a:ext uri="{FF2B5EF4-FFF2-40B4-BE49-F238E27FC236}">
                  <a16:creationId xmlns:a16="http://schemas.microsoft.com/office/drawing/2014/main" id="{7FC8956B-EDC3-45AF-A819-AB6270F71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9325" y="3171825"/>
              <a:ext cx="342900" cy="330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9" name="Line 1055">
              <a:extLst>
                <a:ext uri="{FF2B5EF4-FFF2-40B4-BE49-F238E27FC236}">
                  <a16:creationId xmlns:a16="http://schemas.microsoft.com/office/drawing/2014/main" id="{C472DCDB-E6EF-43CF-9AF1-17E892F44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3925" y="3959225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0" name="Line 1056">
              <a:extLst>
                <a:ext uri="{FF2B5EF4-FFF2-40B4-BE49-F238E27FC236}">
                  <a16:creationId xmlns:a16="http://schemas.microsoft.com/office/drawing/2014/main" id="{C2E6763D-3B8F-42F3-9657-750EB6829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0425" y="3971925"/>
              <a:ext cx="22352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2" name="Line 1058">
              <a:extLst>
                <a:ext uri="{FF2B5EF4-FFF2-40B4-BE49-F238E27FC236}">
                  <a16:creationId xmlns:a16="http://schemas.microsoft.com/office/drawing/2014/main" id="{9F99CA6B-CC49-4DE2-A623-FA7D87249D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784515">
              <a:off x="4543425" y="3971925"/>
              <a:ext cx="1409700" cy="15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3" name="Text Box 1059">
              <a:extLst>
                <a:ext uri="{FF2B5EF4-FFF2-40B4-BE49-F238E27FC236}">
                  <a16:creationId xmlns:a16="http://schemas.microsoft.com/office/drawing/2014/main" id="{6B8C53EF-1BA3-4AB9-A8F6-DE0FAE134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150" y="4224338"/>
              <a:ext cx="1187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EMITTER</a:t>
              </a:r>
            </a:p>
          </p:txBody>
        </p:sp>
        <p:sp>
          <p:nvSpPr>
            <p:cNvPr id="119844" name="Text Box 1060">
              <a:extLst>
                <a:ext uri="{FF2B5EF4-FFF2-40B4-BE49-F238E27FC236}">
                  <a16:creationId xmlns:a16="http://schemas.microsoft.com/office/drawing/2014/main" id="{5ECCDBC4-E688-4244-B12B-39B8203AF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550" y="4160838"/>
              <a:ext cx="158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COLLECTOR</a:t>
              </a:r>
            </a:p>
          </p:txBody>
        </p:sp>
        <p:sp>
          <p:nvSpPr>
            <p:cNvPr id="119845" name="Text Box 1061">
              <a:extLst>
                <a:ext uri="{FF2B5EF4-FFF2-40B4-BE49-F238E27FC236}">
                  <a16:creationId xmlns:a16="http://schemas.microsoft.com/office/drawing/2014/main" id="{7C01A6C5-5E10-4D34-BA18-6386AB089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650" y="5011738"/>
              <a:ext cx="793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BASE</a:t>
              </a:r>
            </a:p>
          </p:txBody>
        </p:sp>
        <p:sp>
          <p:nvSpPr>
            <p:cNvPr id="119846" name="Line 1062">
              <a:extLst>
                <a:ext uri="{FF2B5EF4-FFF2-40B4-BE49-F238E27FC236}">
                  <a16:creationId xmlns:a16="http://schemas.microsoft.com/office/drawing/2014/main" id="{07C1EA47-4999-448A-8766-B7A88D9976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6025" y="4594225"/>
              <a:ext cx="546100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7" name="Text Box 1063">
              <a:extLst>
                <a:ext uri="{FF2B5EF4-FFF2-40B4-BE49-F238E27FC236}">
                  <a16:creationId xmlns:a16="http://schemas.microsoft.com/office/drawing/2014/main" id="{E3B36012-FC34-464F-8B92-E353D347E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850" y="3551238"/>
              <a:ext cx="349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E</a:t>
              </a:r>
            </a:p>
          </p:txBody>
        </p:sp>
        <p:sp>
          <p:nvSpPr>
            <p:cNvPr id="119848" name="Text Box 1064">
              <a:extLst>
                <a:ext uri="{FF2B5EF4-FFF2-40B4-BE49-F238E27FC236}">
                  <a16:creationId xmlns:a16="http://schemas.microsoft.com/office/drawing/2014/main" id="{69F6AEEF-C662-4E12-9103-B91E8E18E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50" y="3551238"/>
              <a:ext cx="3571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C</a:t>
              </a:r>
            </a:p>
          </p:txBody>
        </p:sp>
        <p:sp>
          <p:nvSpPr>
            <p:cNvPr id="119849" name="Text Box 1065">
              <a:extLst>
                <a:ext uri="{FF2B5EF4-FFF2-40B4-BE49-F238E27FC236}">
                  <a16:creationId xmlns:a16="http://schemas.microsoft.com/office/drawing/2014/main" id="{D618BC41-AFC0-436C-8FC1-67B2E1DE6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375" y="4132263"/>
              <a:ext cx="7588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</a:t>
              </a:r>
              <a:r>
                <a:rPr lang="en-US" altLang="en-US" baseline="-25000"/>
                <a:t>B</a:t>
              </a:r>
              <a:r>
                <a:rPr lang="en-US" altLang="en-US">
                  <a:sym typeface="Symbol" panose="05050102010706020507" pitchFamily="18" charset="2"/>
                </a:rPr>
                <a:t>0</a:t>
              </a:r>
              <a:endParaRPr lang="en-US" altLang="en-US" baseline="-250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9852" name="Ink 1068">
                  <a:extLst>
                    <a:ext uri="{FF2B5EF4-FFF2-40B4-BE49-F238E27FC236}">
                      <a16:creationId xmlns:a16="http://schemas.microsoft.com/office/drawing/2014/main" id="{B5D81EBE-4A01-4DE2-A0EF-0002CAF42002}"/>
                    </a:ext>
                  </a:extLst>
                </p14:cNvPr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93713" y="6196013"/>
                <a:ext cx="1587" cy="1587"/>
              </p14:xfrm>
            </p:contentPart>
          </mc:Choice>
          <mc:Fallback xmlns="">
            <p:pic>
              <p:nvPicPr>
                <p:cNvPr id="119852" name="Ink 1068">
                  <a:extLst>
                    <a:ext uri="{FF2B5EF4-FFF2-40B4-BE49-F238E27FC236}">
                      <a16:creationId xmlns:a16="http://schemas.microsoft.com/office/drawing/2014/main" id="{B5D81EBE-4A01-4DE2-A0EF-0002CAF42002}"/>
                    </a:ext>
                  </a:extLst>
                </p:cNvPr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2451" y="6154751"/>
                  <a:ext cx="84111" cy="8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9853" name="Ink 1069">
                  <a:extLst>
                    <a:ext uri="{FF2B5EF4-FFF2-40B4-BE49-F238E27FC236}">
                      <a16:creationId xmlns:a16="http://schemas.microsoft.com/office/drawing/2014/main" id="{6F04C17A-695F-40B1-BE63-8D264606B373}"/>
                    </a:ext>
                  </a:extLst>
                </p14:cNvPr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349875" y="3776663"/>
                <a:ext cx="1588" cy="1587"/>
              </p14:xfrm>
            </p:contentPart>
          </mc:Choice>
          <mc:Fallback xmlns="">
            <p:pic>
              <p:nvPicPr>
                <p:cNvPr id="119853" name="Ink 1069">
                  <a:extLst>
                    <a:ext uri="{FF2B5EF4-FFF2-40B4-BE49-F238E27FC236}">
                      <a16:creationId xmlns:a16="http://schemas.microsoft.com/office/drawing/2014/main" id="{6F04C17A-695F-40B1-BE63-8D264606B373}"/>
                    </a:ext>
                  </a:extLst>
                </p:cNvPr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8587" y="3735401"/>
                  <a:ext cx="84164" cy="84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Rectangle 2">
            <a:extLst>
              <a:ext uri="{FF2B5EF4-FFF2-40B4-BE49-F238E27FC236}">
                <a16:creationId xmlns:a16="http://schemas.microsoft.com/office/drawing/2014/main" id="{FF6D01A2-1F3B-4A5C-8ED9-5AD7A83D9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1612" y="928196"/>
            <a:ext cx="6575426" cy="559292"/>
          </a:xfrm>
        </p:spPr>
        <p:txBody>
          <a:bodyPr/>
          <a:lstStyle/>
          <a:p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PNP Saturation Mode of 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495300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BJT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5627A-CC88-45EF-A9F1-C13DEE1CF319}"/>
              </a:ext>
            </a:extLst>
          </p:cNvPr>
          <p:cNvSpPr txBox="1"/>
          <p:nvPr/>
        </p:nvSpPr>
        <p:spPr>
          <a:xfrm>
            <a:off x="952500" y="1257300"/>
            <a:ext cx="7353300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electronic circuit, there are three possible ways to connect BJT, where one terminal being common to both input and output signals.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Base Configuration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 has Voltage Gain but no Current Gain.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Emitter Configuration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 has both Current and Voltage Gain (most widely used).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 Collector Configuration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 has Current Gain but no Voltage Gain</a:t>
            </a:r>
          </a:p>
        </p:txBody>
      </p:sp>
    </p:spTree>
    <p:extLst>
      <p:ext uri="{BB962C8B-B14F-4D97-AF65-F5344CB8AC3E}">
        <p14:creationId xmlns:p14="http://schemas.microsoft.com/office/powerpoint/2010/main" val="21977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21499" y="358411"/>
            <a:ext cx="2424095" cy="566857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>
              <a:spcBef>
                <a:spcPts val="100"/>
              </a:spcBef>
            </a:pPr>
            <a:r>
              <a:rPr lang="en-US" sz="3600" spc="-5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6246232-F657-4BB8-8B0B-A207BE14329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181100"/>
            <a:ext cx="7467600" cy="4648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480">
              <a:defRPr>
                <a:latin typeface="+mn-lt"/>
                <a:ea typeface="+mn-ea"/>
                <a:cs typeface="+mn-cs"/>
              </a:defRPr>
            </a:lvl2pPr>
            <a:lvl3pPr marL="916960">
              <a:defRPr>
                <a:latin typeface="+mn-lt"/>
                <a:ea typeface="+mn-ea"/>
                <a:cs typeface="+mn-cs"/>
              </a:defRPr>
            </a:lvl3pPr>
            <a:lvl4pPr marL="1375440">
              <a:defRPr>
                <a:latin typeface="+mn-lt"/>
                <a:ea typeface="+mn-ea"/>
                <a:cs typeface="+mn-cs"/>
              </a:defRPr>
            </a:lvl4pPr>
            <a:lvl5pPr marL="1833921">
              <a:defRPr>
                <a:latin typeface="+mn-lt"/>
                <a:ea typeface="+mn-ea"/>
                <a:cs typeface="+mn-cs"/>
              </a:defRPr>
            </a:lvl5pPr>
            <a:lvl6pPr marL="2292401">
              <a:defRPr>
                <a:latin typeface="+mn-lt"/>
                <a:ea typeface="+mn-ea"/>
                <a:cs typeface="+mn-cs"/>
              </a:defRPr>
            </a:lvl6pPr>
            <a:lvl7pPr marL="2750881">
              <a:defRPr>
                <a:latin typeface="+mn-lt"/>
                <a:ea typeface="+mn-ea"/>
                <a:cs typeface="+mn-cs"/>
              </a:defRPr>
            </a:lvl7pPr>
            <a:lvl8pPr marL="3209361">
              <a:defRPr>
                <a:latin typeface="+mn-lt"/>
                <a:ea typeface="+mn-ea"/>
                <a:cs typeface="+mn-cs"/>
              </a:defRPr>
            </a:lvl8pPr>
            <a:lvl9pPr marL="3667841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chapter will help you to learn: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structure of the bipolar transistor and how it works.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voltage between two terminals of the transistor controls the current that flows through the third terminal, and the equations that describe these current-voltage relationships.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analyze and design circuits that contain bipolar transistors, resistors, and dc sources.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transistor can be used to make an amplifier.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basic ways for connecting a BJT to be able to construct amplifiers with different properties.</a:t>
            </a:r>
          </a:p>
          <a:p>
            <a:pPr marL="80138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transistor can be used to design switch (for example: logic circuits).</a:t>
            </a:r>
          </a:p>
        </p:txBody>
      </p:sp>
    </p:spTree>
    <p:extLst>
      <p:ext uri="{BB962C8B-B14F-4D97-AF65-F5344CB8AC3E}">
        <p14:creationId xmlns:p14="http://schemas.microsoft.com/office/powerpoint/2010/main" val="1530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495300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Common Base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C38E457E-70B5-4EB9-AF84-EF3B6CA7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319579"/>
            <a:ext cx="4876800" cy="37909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2">
            <a:extLst>
              <a:ext uri="{FF2B5EF4-FFF2-40B4-BE49-F238E27FC236}">
                <a16:creationId xmlns:a16="http://schemas.microsoft.com/office/drawing/2014/main" id="{F1DD0CC6-B1E7-4D6D-9780-00E2CCDF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5110529"/>
            <a:ext cx="43201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800" b="1" dirty="0">
                <a:latin typeface="Times New Roman" panose="02020603050405020304" pitchFamily="18" charset="0"/>
              </a:rPr>
              <a:t>The base is common to both input (emitter–base) and output (collector–base) of the transistor.</a:t>
            </a:r>
          </a:p>
        </p:txBody>
      </p:sp>
    </p:spTree>
    <p:extLst>
      <p:ext uri="{BB962C8B-B14F-4D97-AF65-F5344CB8AC3E}">
        <p14:creationId xmlns:p14="http://schemas.microsoft.com/office/powerpoint/2010/main" val="465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495300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Common Base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7B1D9-4D38-4C59-B95B-690D820AB090}"/>
                  </a:ext>
                </a:extLst>
              </p:cNvPr>
              <p:cNvSpPr txBox="1"/>
              <p:nvPr/>
            </p:nvSpPr>
            <p:spPr>
              <a:xfrm>
                <a:off x="721720" y="1210562"/>
                <a:ext cx="2971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I/P characteristics curve is plotted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7B1D9-4D38-4C59-B95B-690D820A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20" y="1210562"/>
                <a:ext cx="2971801" cy="646331"/>
              </a:xfrm>
              <a:prstGeom prst="rect">
                <a:avLst/>
              </a:prstGeom>
              <a:blipFill>
                <a:blip r:embed="rId2"/>
                <a:stretch>
                  <a:fillRect l="-163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2D1D37-02DE-4E76-8906-E43CF2FBF89B}"/>
                  </a:ext>
                </a:extLst>
              </p:cNvPr>
              <p:cNvSpPr txBox="1"/>
              <p:nvPr/>
            </p:nvSpPr>
            <p:spPr>
              <a:xfrm>
                <a:off x="5897292" y="1195363"/>
                <a:ext cx="2971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O/P characteristics curve is plotted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2D1D37-02DE-4E76-8906-E43CF2FBF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92" y="1195363"/>
                <a:ext cx="2971801" cy="646331"/>
              </a:xfrm>
              <a:prstGeom prst="rect">
                <a:avLst/>
              </a:prstGeom>
              <a:blipFill>
                <a:blip r:embed="rId3"/>
                <a:stretch>
                  <a:fillRect l="-163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D0CC7FD-35DB-4D6F-959F-80319D8E7868}"/>
              </a:ext>
            </a:extLst>
          </p:cNvPr>
          <p:cNvGrpSpPr/>
          <p:nvPr/>
        </p:nvGrpSpPr>
        <p:grpSpPr>
          <a:xfrm>
            <a:off x="2315893" y="1057373"/>
            <a:ext cx="5067300" cy="2218641"/>
            <a:chOff x="1181100" y="1160090"/>
            <a:chExt cx="5067300" cy="2218641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1FAFAF19-CCAE-4AC9-B52A-F304F1A6C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1" b="41475"/>
            <a:stretch/>
          </p:blipFill>
          <p:spPr bwMode="auto">
            <a:xfrm>
              <a:off x="2400300" y="1160090"/>
              <a:ext cx="2400300" cy="221864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7479A-B50F-4515-930B-A3AF0D50C376}"/>
                </a:ext>
              </a:extLst>
            </p:cNvPr>
            <p:cNvSpPr txBox="1"/>
            <p:nvPr/>
          </p:nvSpPr>
          <p:spPr>
            <a:xfrm>
              <a:off x="1181100" y="2086069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Signal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A9FE1-387D-4510-8BE2-0FB2154E941A}"/>
                </a:ext>
              </a:extLst>
            </p:cNvPr>
            <p:cNvSpPr txBox="1"/>
            <p:nvPr/>
          </p:nvSpPr>
          <p:spPr>
            <a:xfrm>
              <a:off x="4419600" y="2019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Amplified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5B9E04-375D-4E81-96DD-D641A33D0796}"/>
                </a:ext>
              </a:extLst>
            </p:cNvPr>
            <p:cNvCxnSpPr/>
            <p:nvPr/>
          </p:nvCxnSpPr>
          <p:spPr>
            <a:xfrm>
              <a:off x="2189285" y="2247900"/>
              <a:ext cx="304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757AA2-B62B-4AC5-AB4E-26DBC4B25A11}"/>
                </a:ext>
              </a:extLst>
            </p:cNvPr>
            <p:cNvCxnSpPr/>
            <p:nvPr/>
          </p:nvCxnSpPr>
          <p:spPr>
            <a:xfrm flipH="1">
              <a:off x="4572000" y="2247900"/>
              <a:ext cx="38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D60BF44-DAAF-4226-B8DF-2D053D9C652C}"/>
                </a:ext>
              </a:extLst>
            </p:cNvPr>
            <p:cNvGrpSpPr/>
            <p:nvPr/>
          </p:nvGrpSpPr>
          <p:grpSpPr>
            <a:xfrm>
              <a:off x="3063240" y="1710293"/>
              <a:ext cx="365760" cy="91440"/>
              <a:chOff x="952500" y="1415562"/>
              <a:chExt cx="800100" cy="216876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1A893AF9-72D4-4E6E-953C-F0448EB71376}"/>
                  </a:ext>
                </a:extLst>
              </p:cNvPr>
              <p:cNvSpPr/>
              <p:nvPr/>
            </p:nvSpPr>
            <p:spPr>
              <a:xfrm rot="16200000">
                <a:off x="1257300" y="1447800"/>
                <a:ext cx="216875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FA8776C-9235-4445-A82C-1B727580F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00" y="15240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7CB2A40-288C-45AE-94F3-15AD1972F8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500" y="1524000"/>
                <a:ext cx="33703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AF53DFC-F90A-43D0-A684-D587EC4695FA}"/>
                  </a:ext>
                </a:extLst>
              </p:cNvPr>
              <p:cNvCxnSpPr/>
              <p:nvPr/>
            </p:nvCxnSpPr>
            <p:spPr>
              <a:xfrm>
                <a:off x="1289537" y="1415562"/>
                <a:ext cx="0" cy="2168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E0599F-7BA5-42E2-9F74-4A577A28FF65}"/>
                </a:ext>
              </a:extLst>
            </p:cNvPr>
            <p:cNvGrpSpPr/>
            <p:nvPr/>
          </p:nvGrpSpPr>
          <p:grpSpPr>
            <a:xfrm flipH="1">
              <a:off x="3575455" y="1707362"/>
              <a:ext cx="365760" cy="91440"/>
              <a:chOff x="952500" y="1415562"/>
              <a:chExt cx="800100" cy="216876"/>
            </a:xfrm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C0D329CB-A83B-4FC6-8C1E-C33DC7C7A719}"/>
                  </a:ext>
                </a:extLst>
              </p:cNvPr>
              <p:cNvSpPr/>
              <p:nvPr/>
            </p:nvSpPr>
            <p:spPr>
              <a:xfrm rot="16200000">
                <a:off x="1257300" y="1447800"/>
                <a:ext cx="216875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83322F8-1B3E-4018-86AA-850344F49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00" y="15240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E77B89B-B1DA-43C5-BC48-9205264298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500" y="1524000"/>
                <a:ext cx="33703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199C0B3-7CD5-447B-AFFD-EDEAE44E7A47}"/>
                  </a:ext>
                </a:extLst>
              </p:cNvPr>
              <p:cNvCxnSpPr/>
              <p:nvPr/>
            </p:nvCxnSpPr>
            <p:spPr>
              <a:xfrm>
                <a:off x="1289537" y="1415562"/>
                <a:ext cx="0" cy="2168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0F5F51-86F0-4144-8B8A-F1B0190798B2}"/>
              </a:ext>
            </a:extLst>
          </p:cNvPr>
          <p:cNvSpPr txBox="1"/>
          <p:nvPr/>
        </p:nvSpPr>
        <p:spPr>
          <a:xfrm>
            <a:off x="753792" y="3206262"/>
            <a:ext cx="297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for the biasing voltages: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 diode is forward bias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 diode is reversed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442DDA-EEF0-43F2-B478-1EC02F120E31}"/>
                  </a:ext>
                </a:extLst>
              </p:cNvPr>
              <p:cNvSpPr txBox="1"/>
              <p:nvPr/>
            </p:nvSpPr>
            <p:spPr>
              <a:xfrm>
                <a:off x="771377" y="4240441"/>
                <a:ext cx="205921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442DDA-EEF0-43F2-B478-1EC02F12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77" y="4240441"/>
                <a:ext cx="2059211" cy="923330"/>
              </a:xfrm>
              <a:prstGeom prst="rect">
                <a:avLst/>
              </a:prstGeom>
              <a:blipFill>
                <a:blip r:embed="rId6"/>
                <a:stretch>
                  <a:fillRect l="-2671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BEDA79-8859-486D-9B84-116FED6C1AD5}"/>
                  </a:ext>
                </a:extLst>
              </p:cNvPr>
              <p:cNvSpPr txBox="1"/>
              <p:nvPr/>
            </p:nvSpPr>
            <p:spPr>
              <a:xfrm>
                <a:off x="813897" y="5274620"/>
                <a:ext cx="20592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KCL,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BEDA79-8859-486D-9B84-116FED6C1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97" y="5274620"/>
                <a:ext cx="2059211" cy="646331"/>
              </a:xfrm>
              <a:prstGeom prst="rect">
                <a:avLst/>
              </a:prstGeom>
              <a:blipFill>
                <a:blip r:embed="rId7"/>
                <a:stretch>
                  <a:fillRect l="-2671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81143CD-26C1-47A3-A923-64414992E2C7}"/>
              </a:ext>
            </a:extLst>
          </p:cNvPr>
          <p:cNvSpPr txBox="1"/>
          <p:nvPr/>
        </p:nvSpPr>
        <p:spPr>
          <a:xfrm>
            <a:off x="4352107" y="3188336"/>
            <a:ext cx="3943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electrons reaching the collector region is directly proportional to the number of electrons injected or crossing the base region.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7E9200-67C9-4B85-9912-BB712A5639BA}"/>
              </a:ext>
            </a:extLst>
          </p:cNvPr>
          <p:cNvGrpSpPr/>
          <p:nvPr/>
        </p:nvGrpSpPr>
        <p:grpSpPr>
          <a:xfrm>
            <a:off x="4849585" y="4365205"/>
            <a:ext cx="2764603" cy="515881"/>
            <a:chOff x="4849585" y="4553178"/>
            <a:chExt cx="2764603" cy="515881"/>
          </a:xfrm>
        </p:grpSpPr>
        <p:sp>
          <p:nvSpPr>
            <p:cNvPr id="41" name="Text Box 47">
              <a:extLst>
                <a:ext uri="{FF2B5EF4-FFF2-40B4-BE49-F238E27FC236}">
                  <a16:creationId xmlns:a16="http://schemas.microsoft.com/office/drawing/2014/main" id="{55A364CB-9A58-4C7B-BDEC-396EC5A2A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9585" y="4622656"/>
              <a:ext cx="1524000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</a:t>
              </a:r>
              <a:r>
                <a:rPr 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dc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</a:t>
              </a:r>
              <a:r>
                <a:rPr lang="en-US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bject 13">
                  <a:extLst>
                    <a:ext uri="{FF2B5EF4-FFF2-40B4-BE49-F238E27FC236}">
                      <a16:creationId xmlns:a16="http://schemas.microsoft.com/office/drawing/2014/main" id="{B7ED39F6-3D7C-4F1F-AC35-CE0C7D79C75C}"/>
                    </a:ext>
                  </a:extLst>
                </p:cNvPr>
                <p:cNvSpPr txBox="1"/>
                <p:nvPr/>
              </p:nvSpPr>
              <p:spPr bwMode="auto">
                <a:xfrm>
                  <a:off x="6251966" y="4553178"/>
                  <a:ext cx="1362222" cy="5158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:r>
                    <a:rPr lang="en-US" dirty="0">
                      <a:solidFill>
                        <a:srgbClr val="000000"/>
                      </a:solidFill>
                    </a:rPr>
                    <a:t>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dc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Object 13">
                  <a:extLst>
                    <a:ext uri="{FF2B5EF4-FFF2-40B4-BE49-F238E27FC236}">
                      <a16:creationId xmlns:a16="http://schemas.microsoft.com/office/drawing/2014/main" id="{B7ED39F6-3D7C-4F1F-AC35-CE0C7D79C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1966" y="4553178"/>
                  <a:ext cx="1362222" cy="515881"/>
                </a:xfrm>
                <a:prstGeom prst="rect">
                  <a:avLst/>
                </a:prstGeom>
                <a:blipFill>
                  <a:blip r:embed="rId8"/>
                  <a:stretch>
                    <a:fillRect l="-4036" b="-117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 Box 9">
                <a:extLst>
                  <a:ext uri="{FF2B5EF4-FFF2-40B4-BE49-F238E27FC236}">
                    <a16:creationId xmlns:a16="http://schemas.microsoft.com/office/drawing/2014/main" id="{C903585B-CEF3-441B-80BF-07A87B2D8E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1777" y="4910163"/>
                <a:ext cx="3788877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8001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573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17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289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861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33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0500" indent="-3429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lvl="2"/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</a:t>
                </a:r>
                <a:r>
                  <a:rPr lang="en-US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dc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common base current gain </a:t>
                </a:r>
              </a:p>
              <a:p>
                <a:pPr marL="0" lvl="2"/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Ideally: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en-US" sz="18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reality: 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between 0.9 and 0.998</a:t>
                </a:r>
              </a:p>
            </p:txBody>
          </p:sp>
        </mc:Choice>
        <mc:Fallback>
          <p:sp>
            <p:nvSpPr>
              <p:cNvPr id="43" name="Text Box 9">
                <a:extLst>
                  <a:ext uri="{FF2B5EF4-FFF2-40B4-BE49-F238E27FC236}">
                    <a16:creationId xmlns:a16="http://schemas.microsoft.com/office/drawing/2014/main" id="{C903585B-CEF3-441B-80BF-07A87B2D8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1777" y="4910163"/>
                <a:ext cx="3788877" cy="1107996"/>
              </a:xfrm>
              <a:prstGeom prst="rect">
                <a:avLst/>
              </a:prstGeom>
              <a:blipFill>
                <a:blip r:embed="rId9"/>
                <a:stretch>
                  <a:fillRect l="-3698" t="-7692" b="-120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14">
            <a:extLst>
              <a:ext uri="{FF2B5EF4-FFF2-40B4-BE49-F238E27FC236}">
                <a16:creationId xmlns:a16="http://schemas.microsoft.com/office/drawing/2014/main" id="{38BCA4DD-8B00-403F-9EDF-91462512FC25}"/>
              </a:ext>
            </a:extLst>
          </p:cNvPr>
          <p:cNvGrpSpPr>
            <a:grpSpLocks/>
          </p:cNvGrpSpPr>
          <p:nvPr/>
        </p:nvGrpSpPr>
        <p:grpSpPr bwMode="auto">
          <a:xfrm>
            <a:off x="4343315" y="5868573"/>
            <a:ext cx="4457700" cy="820738"/>
            <a:chOff x="672" y="2517"/>
            <a:chExt cx="2544" cy="517"/>
          </a:xfrm>
        </p:grpSpPr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CBCFC3B9-01E2-42B1-A65B-2B176E067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592"/>
              <a:ext cx="2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 dirty="0">
                  <a:latin typeface="Times New Roman" panose="02020603050405020304" pitchFamily="18" charset="0"/>
                </a:rPr>
                <a:t>Alpha (</a:t>
              </a:r>
              <a:r>
                <a:rPr lang="en-US" altLang="en-US" sz="1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altLang="en-US" sz="1800" dirty="0">
                  <a:latin typeface="Times New Roman" panose="02020603050405020304" pitchFamily="18" charset="0"/>
                </a:rPr>
                <a:t>) in the </a:t>
              </a:r>
              <a:r>
                <a:rPr lang="en-US" alt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AC mode</a:t>
              </a:r>
              <a:r>
                <a:rPr lang="en-US" altLang="en-US" sz="1800" dirty="0">
                  <a:latin typeface="Times New Roman" panose="02020603050405020304" pitchFamily="18" charset="0"/>
                </a:rPr>
                <a:t>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4CF25483-96D1-4B55-B3D3-53FC521048A1}"/>
                    </a:ext>
                  </a:extLst>
                </p:cNvPr>
                <p:cNvSpPr txBox="1"/>
                <p:nvPr/>
              </p:nvSpPr>
              <p:spPr bwMode="auto">
                <a:xfrm>
                  <a:off x="2194" y="2517"/>
                  <a:ext cx="740" cy="5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ac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Object 16">
                  <a:extLst>
                    <a:ext uri="{FF2B5EF4-FFF2-40B4-BE49-F238E27FC236}">
                      <a16:creationId xmlns:a16="http://schemas.microsoft.com/office/drawing/2014/main" id="{4CF25483-96D1-4B55-B3D3-53FC52104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4" y="2517"/>
                  <a:ext cx="740" cy="5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C5C2EF-AE7E-4ADD-BFC2-0660E600145A}"/>
              </a:ext>
            </a:extLst>
          </p:cNvPr>
          <p:cNvCxnSpPr/>
          <p:nvPr/>
        </p:nvCxnSpPr>
        <p:spPr>
          <a:xfrm>
            <a:off x="4229507" y="3337790"/>
            <a:ext cx="0" cy="28573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7A04F2-299E-4192-9963-60F3943841E3}"/>
                  </a:ext>
                </a:extLst>
              </p:cNvPr>
              <p:cNvSpPr txBox="1"/>
              <p:nvPr/>
            </p:nvSpPr>
            <p:spPr>
              <a:xfrm>
                <a:off x="2868700" y="6362700"/>
                <a:ext cx="188800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7A04F2-299E-4192-9963-60F394384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00" y="6362700"/>
                <a:ext cx="1888000" cy="369332"/>
              </a:xfrm>
              <a:prstGeom prst="rect">
                <a:avLst/>
              </a:prstGeom>
              <a:blipFill>
                <a:blip r:embed="rId11"/>
                <a:stretch>
                  <a:fillRect b="-11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88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8489" y="286729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Common Base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C517722-3FE9-423C-9249-ED65B271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61" y="1360791"/>
            <a:ext cx="4219574" cy="40769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5177B-946E-4D76-AB19-55DD5968C902}"/>
              </a:ext>
            </a:extLst>
          </p:cNvPr>
          <p:cNvSpPr txBox="1"/>
          <p:nvPr/>
        </p:nvSpPr>
        <p:spPr>
          <a:xfrm>
            <a:off x="4343400" y="5480669"/>
            <a:ext cx="43829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b="1" dirty="0">
                <a:latin typeface="Times New Roman" panose="02020603050405020304" pitchFamily="18" charset="0"/>
              </a:rPr>
              <a:t>This curve shows the relationship between of input current (I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800" b="1" dirty="0">
                <a:latin typeface="Times New Roman" panose="02020603050405020304" pitchFamily="18" charset="0"/>
              </a:rPr>
              <a:t>) to input voltage (V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BE</a:t>
            </a:r>
            <a:r>
              <a:rPr lang="en-US" altLang="en-US" sz="1800" b="1" dirty="0">
                <a:latin typeface="Times New Roman" panose="02020603050405020304" pitchFamily="18" charset="0"/>
              </a:rPr>
              <a:t>) for three output voltage  (V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CB</a:t>
            </a:r>
            <a:r>
              <a:rPr lang="en-US" altLang="en-US" sz="1800" b="1" dirty="0">
                <a:latin typeface="Times New Roman" panose="02020603050405020304" pitchFamily="18" charset="0"/>
              </a:rPr>
              <a:t>) levels.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3145A92-6714-479E-BBFE-F4473CB29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960681"/>
            <a:ext cx="26100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Input Characteristics: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8A5F3E-FE57-491E-9D66-4762C03C7391}"/>
              </a:ext>
            </a:extLst>
          </p:cNvPr>
          <p:cNvGrpSpPr/>
          <p:nvPr/>
        </p:nvGrpSpPr>
        <p:grpSpPr>
          <a:xfrm>
            <a:off x="252216" y="1866900"/>
            <a:ext cx="4512545" cy="2218641"/>
            <a:chOff x="1447970" y="1160090"/>
            <a:chExt cx="4512545" cy="2218641"/>
          </a:xfrm>
        </p:grpSpPr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2CE89F1F-C456-4BC8-879E-4E9C23A66D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1" b="41475"/>
            <a:stretch/>
          </p:blipFill>
          <p:spPr bwMode="auto">
            <a:xfrm>
              <a:off x="2400300" y="1160090"/>
              <a:ext cx="2400300" cy="221864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2CE43-40FB-4CA9-975D-1394A9DC4C38}"/>
                </a:ext>
              </a:extLst>
            </p:cNvPr>
            <p:cNvSpPr txBox="1"/>
            <p:nvPr/>
          </p:nvSpPr>
          <p:spPr>
            <a:xfrm>
              <a:off x="1447970" y="2086069"/>
              <a:ext cx="1142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Signal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5BA91-6211-4F6F-9FFD-FE58ADB611E8}"/>
                </a:ext>
              </a:extLst>
            </p:cNvPr>
            <p:cNvSpPr txBox="1"/>
            <p:nvPr/>
          </p:nvSpPr>
          <p:spPr>
            <a:xfrm>
              <a:off x="4419600" y="2019300"/>
              <a:ext cx="1540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Amplified Signal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449E480-022D-477C-ADD3-3EE9AC1FFBBB}"/>
                </a:ext>
              </a:extLst>
            </p:cNvPr>
            <p:cNvCxnSpPr/>
            <p:nvPr/>
          </p:nvCxnSpPr>
          <p:spPr>
            <a:xfrm>
              <a:off x="2189285" y="2247900"/>
              <a:ext cx="304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F49BFB-711A-4280-A06A-16F108712A6F}"/>
                </a:ext>
              </a:extLst>
            </p:cNvPr>
            <p:cNvCxnSpPr/>
            <p:nvPr/>
          </p:nvCxnSpPr>
          <p:spPr>
            <a:xfrm flipH="1">
              <a:off x="4529664" y="2188790"/>
              <a:ext cx="38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5C04B0-1674-4F47-BD3D-8BF93BE665BD}"/>
                </a:ext>
              </a:extLst>
            </p:cNvPr>
            <p:cNvGrpSpPr/>
            <p:nvPr/>
          </p:nvGrpSpPr>
          <p:grpSpPr>
            <a:xfrm>
              <a:off x="3063240" y="1710293"/>
              <a:ext cx="365760" cy="91440"/>
              <a:chOff x="952500" y="1415562"/>
              <a:chExt cx="800100" cy="216876"/>
            </a:xfrm>
          </p:grpSpPr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66F75EED-90AC-4BAE-ABB2-3F3DEBDDDFE6}"/>
                  </a:ext>
                </a:extLst>
              </p:cNvPr>
              <p:cNvSpPr/>
              <p:nvPr/>
            </p:nvSpPr>
            <p:spPr>
              <a:xfrm rot="16200000">
                <a:off x="1257300" y="1447800"/>
                <a:ext cx="216875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92F33CE-A984-44CB-9AB1-926857B31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00" y="15240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C1C037E-B746-4FE6-B0F3-4098E4AAC7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500" y="1524000"/>
                <a:ext cx="33703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99DF900-3691-47D0-AFA1-83EE2C14E323}"/>
                  </a:ext>
                </a:extLst>
              </p:cNvPr>
              <p:cNvCxnSpPr/>
              <p:nvPr/>
            </p:nvCxnSpPr>
            <p:spPr>
              <a:xfrm>
                <a:off x="1289537" y="1415562"/>
                <a:ext cx="0" cy="2168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B81F9F-9F6C-4AE1-9485-C6B2FAD7EA62}"/>
                </a:ext>
              </a:extLst>
            </p:cNvPr>
            <p:cNvGrpSpPr/>
            <p:nvPr/>
          </p:nvGrpSpPr>
          <p:grpSpPr>
            <a:xfrm flipH="1">
              <a:off x="3575455" y="1707362"/>
              <a:ext cx="365760" cy="91440"/>
              <a:chOff x="952500" y="1415562"/>
              <a:chExt cx="800100" cy="216876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64EAE975-0F03-429F-A876-5FE6B8F3A6F7}"/>
                  </a:ext>
                </a:extLst>
              </p:cNvPr>
              <p:cNvSpPr/>
              <p:nvPr/>
            </p:nvSpPr>
            <p:spPr>
              <a:xfrm rot="16200000">
                <a:off x="1257300" y="1447800"/>
                <a:ext cx="216875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37AC83B-EAB6-40F1-B24B-6A3BD4E19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800" y="1524000"/>
                <a:ext cx="30480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997F1B-DE7C-4FAF-8FA2-6DDA12C614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500" y="1524000"/>
                <a:ext cx="33703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439356D-01EC-49F7-B1A0-B27C72194A73}"/>
                  </a:ext>
                </a:extLst>
              </p:cNvPr>
              <p:cNvCxnSpPr/>
              <p:nvPr/>
            </p:nvCxnSpPr>
            <p:spPr>
              <a:xfrm>
                <a:off x="1289537" y="1415562"/>
                <a:ext cx="0" cy="2168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74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8489" y="286729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Common Base Configuration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E3AB4-3DB9-4D9A-9784-A8218E4F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4354" r="3211"/>
          <a:stretch/>
        </p:blipFill>
        <p:spPr>
          <a:xfrm>
            <a:off x="2281068" y="1251142"/>
            <a:ext cx="6501548" cy="4859084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BB4FE5BC-80FF-4FE6-9E53-D868AB171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1061757"/>
            <a:ext cx="2684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Output Characteristics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05FBD-31B8-4AC6-8F5B-56D524B655CD}"/>
              </a:ext>
            </a:extLst>
          </p:cNvPr>
          <p:cNvSpPr txBox="1"/>
          <p:nvPr/>
        </p:nvSpPr>
        <p:spPr>
          <a:xfrm>
            <a:off x="2580019" y="6006137"/>
            <a:ext cx="6106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 dirty="0">
                <a:latin typeface="Times New Roman" panose="02020603050405020304" pitchFamily="18" charset="0"/>
              </a:rPr>
              <a:t>This graph demonstrates the output current (I</a:t>
            </a:r>
            <a:r>
              <a:rPr lang="en-US" altLang="en-US" sz="1600" b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600" b="1" dirty="0">
                <a:latin typeface="Times New Roman" panose="02020603050405020304" pitchFamily="18" charset="0"/>
              </a:rPr>
              <a:t>) to an output voltage (V</a:t>
            </a:r>
            <a:r>
              <a:rPr lang="en-US" altLang="en-US" sz="1600" b="1" baseline="-25000" dirty="0">
                <a:latin typeface="Times New Roman" panose="02020603050405020304" pitchFamily="18" charset="0"/>
              </a:rPr>
              <a:t>CB</a:t>
            </a:r>
            <a:r>
              <a:rPr lang="en-US" altLang="en-US" sz="1600" b="1" dirty="0">
                <a:latin typeface="Times New Roman" panose="02020603050405020304" pitchFamily="18" charset="0"/>
              </a:rPr>
              <a:t>) for various levels of input current (I</a:t>
            </a:r>
            <a:r>
              <a:rPr lang="en-US" altLang="en-US" sz="1600" b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600" b="1" dirty="0">
                <a:latin typeface="Times New Roman" panose="02020603050405020304" pitchFamily="18" charset="0"/>
              </a:rPr>
              <a:t>).</a:t>
            </a:r>
          </a:p>
        </p:txBody>
      </p:sp>
      <p:sp>
        <p:nvSpPr>
          <p:cNvPr id="13" name="Text Box 47">
            <a:extLst>
              <a:ext uri="{FF2B5EF4-FFF2-40B4-BE49-F238E27FC236}">
                <a16:creationId xmlns:a16="http://schemas.microsoft.com/office/drawing/2014/main" id="{A6936985-0623-4D05-A81D-5B9419217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68" y="2807985"/>
            <a:ext cx="152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dc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817A03-D786-4852-9162-7FE7D236583D}"/>
                  </a:ext>
                </a:extLst>
              </p:cNvPr>
              <p:cNvSpPr txBox="1"/>
              <p:nvPr/>
            </p:nvSpPr>
            <p:spPr>
              <a:xfrm>
                <a:off x="1066800" y="3214300"/>
                <a:ext cx="746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817A03-D786-4852-9162-7FE7D236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214300"/>
                <a:ext cx="746550" cy="276999"/>
              </a:xfrm>
              <a:prstGeom prst="rect">
                <a:avLst/>
              </a:prstGeom>
              <a:blipFill>
                <a:blip r:embed="rId3"/>
                <a:stretch>
                  <a:fillRect l="-6557" r="-163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67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Text Box 12">
            <a:extLst>
              <a:ext uri="{FF2B5EF4-FFF2-40B4-BE49-F238E27FC236}">
                <a16:creationId xmlns:a16="http://schemas.microsoft.com/office/drawing/2014/main" id="{DD272AB6-44FF-4035-81F6-7C6439D8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" y="210559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Transistor Amplification</a:t>
            </a:r>
          </a:p>
        </p:txBody>
      </p:sp>
      <p:grpSp>
        <p:nvGrpSpPr>
          <p:cNvPr id="12304" name="Group 16">
            <a:extLst>
              <a:ext uri="{FF2B5EF4-FFF2-40B4-BE49-F238E27FC236}">
                <a16:creationId xmlns:a16="http://schemas.microsoft.com/office/drawing/2014/main" id="{30F450BB-6451-4315-A7B7-E9008324AA0F}"/>
              </a:ext>
            </a:extLst>
          </p:cNvPr>
          <p:cNvGrpSpPr>
            <a:grpSpLocks/>
          </p:cNvGrpSpPr>
          <p:nvPr/>
        </p:nvGrpSpPr>
        <p:grpSpPr bwMode="auto">
          <a:xfrm>
            <a:off x="5076223" y="4360355"/>
            <a:ext cx="3176587" cy="1192213"/>
            <a:chOff x="2832" y="2160"/>
            <a:chExt cx="1920" cy="646"/>
          </a:xfrm>
        </p:grpSpPr>
        <p:sp>
          <p:nvSpPr>
            <p:cNvPr id="12305" name="Text Box 17">
              <a:extLst>
                <a:ext uri="{FF2B5EF4-FFF2-40B4-BE49-F238E27FC236}">
                  <a16:creationId xmlns:a16="http://schemas.microsoft.com/office/drawing/2014/main" id="{8F8E1F90-9FE3-4AA6-829A-AFBAA0112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160"/>
              <a:ext cx="1920" cy="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 b="1" dirty="0">
                  <a:latin typeface="Times New Roman" panose="02020603050405020304" pitchFamily="18" charset="0"/>
                </a:rPr>
                <a:t>Voltage Gain: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n-US" sz="1800" b="1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endParaRPr lang="en-US" altLang="en-US" sz="1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2306" name="Object 18">
              <a:extLst>
                <a:ext uri="{FF2B5EF4-FFF2-40B4-BE49-F238E27FC236}">
                  <a16:creationId xmlns:a16="http://schemas.microsoft.com/office/drawing/2014/main" id="{CD17DF6A-38AB-4D51-8CE1-A4CA9024FC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1" y="2497"/>
            <a:ext cx="12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215640" progId="Equation.3">
                    <p:embed/>
                  </p:oleObj>
                </mc:Choice>
                <mc:Fallback>
                  <p:oleObj name="Equation" r:id="rId2" imgW="114120" imgH="215640" progId="Equation.3">
                    <p:embed/>
                    <p:pic>
                      <p:nvPicPr>
                        <p:cNvPr id="12306" name="Object 18">
                          <a:extLst>
                            <a:ext uri="{FF2B5EF4-FFF2-40B4-BE49-F238E27FC236}">
                              <a16:creationId xmlns:a16="http://schemas.microsoft.com/office/drawing/2014/main" id="{CD17DF6A-38AB-4D51-8CE1-A4CA9024FC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1" y="2497"/>
                          <a:ext cx="12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309" name="Object 21">
                <a:extLst>
                  <a:ext uri="{FF2B5EF4-FFF2-40B4-BE49-F238E27FC236}">
                    <a16:creationId xmlns:a16="http://schemas.microsoft.com/office/drawing/2014/main" id="{F7A519E6-D0E5-4DA2-816A-72E40218ACDA}"/>
                  </a:ext>
                </a:extLst>
              </p:cNvPr>
              <p:cNvSpPr txBox="1"/>
              <p:nvPr/>
            </p:nvSpPr>
            <p:spPr bwMode="auto">
              <a:xfrm>
                <a:off x="725422" y="4810821"/>
                <a:ext cx="3724308" cy="21002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mV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if we assume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kΩ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50 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309" name="Object 21">
                <a:extLst>
                  <a:ext uri="{FF2B5EF4-FFF2-40B4-BE49-F238E27FC236}">
                    <a16:creationId xmlns:a16="http://schemas.microsoft.com/office/drawing/2014/main" id="{F7A519E6-D0E5-4DA2-816A-72E40218A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422" y="4810821"/>
                <a:ext cx="3724308" cy="2100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10" name="Text Box 22">
            <a:extLst>
              <a:ext uri="{FF2B5EF4-FFF2-40B4-BE49-F238E27FC236}">
                <a16:creationId xmlns:a16="http://schemas.microsoft.com/office/drawing/2014/main" id="{F079D88A-B17A-4A9C-8F7A-86176356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21" y="4360355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b="1" dirty="0">
                <a:latin typeface="Times New Roman" panose="02020603050405020304" pitchFamily="18" charset="0"/>
              </a:rPr>
              <a:t>Currents and Voltages: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312" name="Object 24">
                <a:extLst>
                  <a:ext uri="{FF2B5EF4-FFF2-40B4-BE49-F238E27FC236}">
                    <a16:creationId xmlns:a16="http://schemas.microsoft.com/office/drawing/2014/main" id="{99F413ED-D61E-443F-BD20-8C75D2BEEAB1}"/>
                  </a:ext>
                </a:extLst>
              </p:cNvPr>
              <p:cNvSpPr txBox="1"/>
              <p:nvPr/>
            </p:nvSpPr>
            <p:spPr bwMode="auto">
              <a:xfrm>
                <a:off x="5076223" y="4822259"/>
                <a:ext cx="2514600" cy="8461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mV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312" name="Object 24">
                <a:extLst>
                  <a:ext uri="{FF2B5EF4-FFF2-40B4-BE49-F238E27FC236}">
                    <a16:creationId xmlns:a16="http://schemas.microsoft.com/office/drawing/2014/main" id="{99F413ED-D61E-443F-BD20-8C75D2BE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6223" y="4822259"/>
                <a:ext cx="2514600" cy="84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78BBB67-530E-4887-89B5-F7A902F836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8836" t="11490" r="14994" b="17407"/>
          <a:stretch/>
        </p:blipFill>
        <p:spPr>
          <a:xfrm>
            <a:off x="1985621" y="920958"/>
            <a:ext cx="5081000" cy="18762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EF42A06-79D8-4559-8DF4-8C8E92F9285D}"/>
              </a:ext>
            </a:extLst>
          </p:cNvPr>
          <p:cNvGrpSpPr/>
          <p:nvPr/>
        </p:nvGrpSpPr>
        <p:grpSpPr>
          <a:xfrm>
            <a:off x="657192" y="2654656"/>
            <a:ext cx="1919395" cy="1548688"/>
            <a:chOff x="711146" y="2654656"/>
            <a:chExt cx="1919395" cy="15486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F99209-1D94-4D45-8971-6AD45C615FA2}"/>
                </a:ext>
              </a:extLst>
            </p:cNvPr>
            <p:cNvCxnSpPr/>
            <p:nvPr/>
          </p:nvCxnSpPr>
          <p:spPr>
            <a:xfrm flipV="1">
              <a:off x="1219200" y="3009900"/>
              <a:ext cx="402410" cy="1155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2A2034-C5A0-4184-9426-2D2BFA389E45}"/>
                    </a:ext>
                  </a:extLst>
                </p:cNvPr>
                <p:cNvSpPr txBox="1"/>
                <p:nvPr/>
              </p:nvSpPr>
              <p:spPr>
                <a:xfrm>
                  <a:off x="711146" y="2654656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2A2034-C5A0-4184-9426-2D2BFA38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6" y="2654656"/>
                  <a:ext cx="47942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B1665AC-C5EF-466C-86E3-D50FE88B66BF}"/>
                    </a:ext>
                  </a:extLst>
                </p:cNvPr>
                <p:cNvSpPr txBox="1"/>
                <p:nvPr/>
              </p:nvSpPr>
              <p:spPr>
                <a:xfrm>
                  <a:off x="2151116" y="3834012"/>
                  <a:ext cx="479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B1665AC-C5EF-466C-86E3-D50FE88B6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116" y="3834012"/>
                  <a:ext cx="479425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BF79AC-1739-481E-9F42-34CF84FD322D}"/>
                </a:ext>
              </a:extLst>
            </p:cNvPr>
            <p:cNvCxnSpPr/>
            <p:nvPr/>
          </p:nvCxnSpPr>
          <p:spPr>
            <a:xfrm flipV="1">
              <a:off x="800100" y="2839322"/>
              <a:ext cx="0" cy="1364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A85B69-2E7A-4A78-A464-971AC0D213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020" y="4177506"/>
              <a:ext cx="1496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79B896-0C43-4D74-8DE1-A16360B64020}"/>
              </a:ext>
            </a:extLst>
          </p:cNvPr>
          <p:cNvGrpSpPr/>
          <p:nvPr/>
        </p:nvGrpSpPr>
        <p:grpSpPr>
          <a:xfrm>
            <a:off x="1533161" y="3340163"/>
            <a:ext cx="1496283" cy="521168"/>
            <a:chOff x="1533161" y="3242761"/>
            <a:chExt cx="1195387" cy="5211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7C2A22-6196-49EB-9F63-C9B94E0B2C0E}"/>
                    </a:ext>
                  </a:extLst>
                </p:cNvPr>
                <p:cNvSpPr txBox="1"/>
                <p:nvPr/>
              </p:nvSpPr>
              <p:spPr>
                <a:xfrm>
                  <a:off x="1533161" y="3242761"/>
                  <a:ext cx="1195387" cy="521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𝑙𝑜𝑝𝑒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7C2A22-6196-49EB-9F63-C9B94E0B2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161" y="3242761"/>
                  <a:ext cx="1195387" cy="521168"/>
                </a:xfrm>
                <a:prstGeom prst="rect">
                  <a:avLst/>
                </a:prstGeom>
                <a:blipFill>
                  <a:blip r:embed="rId10"/>
                  <a:stretch>
                    <a:fillRect l="-3673" b="-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B331AEA-7003-4E48-9D4E-332D55252861}"/>
                </a:ext>
              </a:extLst>
            </p:cNvPr>
            <p:cNvCxnSpPr/>
            <p:nvPr/>
          </p:nvCxnSpPr>
          <p:spPr>
            <a:xfrm flipV="1">
              <a:off x="1562100" y="3345180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37CB10-20C3-44AE-B009-6AAB12995B44}"/>
                </a:ext>
              </a:extLst>
            </p:cNvPr>
            <p:cNvCxnSpPr/>
            <p:nvPr/>
          </p:nvCxnSpPr>
          <p:spPr>
            <a:xfrm>
              <a:off x="2458751" y="3505200"/>
              <a:ext cx="0" cy="252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405B07-B783-4CC5-9612-8185AA6C4C55}"/>
                  </a:ext>
                </a:extLst>
              </p:cNvPr>
              <p:cNvSpPr txBox="1"/>
              <p:nvPr/>
            </p:nvSpPr>
            <p:spPr>
              <a:xfrm>
                <a:off x="2767828" y="3388358"/>
                <a:ext cx="1145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405B07-B783-4CC5-9612-8185AA6C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28" y="3388358"/>
                <a:ext cx="1145854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4F97696-6698-4190-8EDD-1030417F2EC9}"/>
              </a:ext>
            </a:extLst>
          </p:cNvPr>
          <p:cNvGrpSpPr/>
          <p:nvPr/>
        </p:nvGrpSpPr>
        <p:grpSpPr>
          <a:xfrm>
            <a:off x="6885168" y="2715612"/>
            <a:ext cx="1980183" cy="1649718"/>
            <a:chOff x="6822206" y="2738292"/>
            <a:chExt cx="1980183" cy="16497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FFED65-DD9B-4FD4-BF9E-E1323B07ECAC}"/>
                </a:ext>
              </a:extLst>
            </p:cNvPr>
            <p:cNvGrpSpPr/>
            <p:nvPr/>
          </p:nvGrpSpPr>
          <p:grpSpPr>
            <a:xfrm>
              <a:off x="6822206" y="2738292"/>
              <a:ext cx="1980183" cy="1649718"/>
              <a:chOff x="711146" y="2654656"/>
              <a:chExt cx="1980183" cy="164971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7A2C0EF-6888-41B3-BBBE-877A61AC5349}"/>
                      </a:ext>
                    </a:extLst>
                  </p:cNvPr>
                  <p:cNvSpPr txBox="1"/>
                  <p:nvPr/>
                </p:nvSpPr>
                <p:spPr>
                  <a:xfrm>
                    <a:off x="711146" y="2654656"/>
                    <a:ext cx="4794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17A2C0EF-6888-41B3-BBBE-877A61AC53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146" y="2654656"/>
                    <a:ext cx="479425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2B8ACB8-025C-4B57-8BAA-2BA4F6E18BFC}"/>
                      </a:ext>
                    </a:extLst>
                  </p:cNvPr>
                  <p:cNvSpPr txBox="1"/>
                  <p:nvPr/>
                </p:nvSpPr>
                <p:spPr>
                  <a:xfrm>
                    <a:off x="2211904" y="3935042"/>
                    <a:ext cx="4794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𝐶𝐵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2B8ACB8-025C-4B57-8BAA-2BA4F6E18B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1904" y="3935042"/>
                    <a:ext cx="47942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EF1ECD2-0B01-472B-8A22-F5798057A2C9}"/>
                  </a:ext>
                </a:extLst>
              </p:cNvPr>
              <p:cNvCxnSpPr/>
              <p:nvPr/>
            </p:nvCxnSpPr>
            <p:spPr>
              <a:xfrm flipV="1">
                <a:off x="800100" y="2839322"/>
                <a:ext cx="0" cy="1364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31DC7D-6265-4989-BD26-B836224FC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020" y="4177506"/>
                <a:ext cx="1496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5EED87-6C6A-438A-A1F8-3CA81A8B0BF0}"/>
                </a:ext>
              </a:extLst>
            </p:cNvPr>
            <p:cNvCxnSpPr>
              <a:cxnSpLocks/>
            </p:cNvCxnSpPr>
            <p:nvPr/>
          </p:nvCxnSpPr>
          <p:spPr>
            <a:xfrm>
              <a:off x="7067442" y="4000500"/>
              <a:ext cx="12002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51FEC82-9946-4B40-8847-CCDFFE59C5CC}"/>
                </a:ext>
              </a:extLst>
            </p:cNvPr>
            <p:cNvSpPr/>
            <p:nvPr/>
          </p:nvSpPr>
          <p:spPr>
            <a:xfrm>
              <a:off x="6896100" y="4000500"/>
              <a:ext cx="182880" cy="274320"/>
            </a:xfrm>
            <a:custGeom>
              <a:avLst/>
              <a:gdLst>
                <a:gd name="connsiteX0" fmla="*/ 0 w 165139"/>
                <a:gd name="connsiteY0" fmla="*/ 256481 h 256481"/>
                <a:gd name="connsiteX1" fmla="*/ 146755 w 165139"/>
                <a:gd name="connsiteY1" fmla="*/ 19414 h 256481"/>
                <a:gd name="connsiteX2" fmla="*/ 158044 w 165139"/>
                <a:gd name="connsiteY2" fmla="*/ 30703 h 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39" h="256481">
                  <a:moveTo>
                    <a:pt x="0" y="256481"/>
                  </a:moveTo>
                  <a:lnTo>
                    <a:pt x="146755" y="19414"/>
                  </a:lnTo>
                  <a:cubicBezTo>
                    <a:pt x="173096" y="-18216"/>
                    <a:pt x="165570" y="6243"/>
                    <a:pt x="158044" y="3070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681224-E10D-40C3-8026-A47A83F663BB}"/>
              </a:ext>
            </a:extLst>
          </p:cNvPr>
          <p:cNvGrpSpPr/>
          <p:nvPr/>
        </p:nvGrpSpPr>
        <p:grpSpPr>
          <a:xfrm>
            <a:off x="7228466" y="3279887"/>
            <a:ext cx="1496283" cy="521168"/>
            <a:chOff x="1533161" y="3242761"/>
            <a:chExt cx="1195387" cy="5211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039660B-CD64-493E-8552-60BD96F902E1}"/>
                    </a:ext>
                  </a:extLst>
                </p:cNvPr>
                <p:cNvSpPr txBox="1"/>
                <p:nvPr/>
              </p:nvSpPr>
              <p:spPr>
                <a:xfrm>
                  <a:off x="1533161" y="3242761"/>
                  <a:ext cx="1195387" cy="521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𝑙𝑜𝑝𝑒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039660B-CD64-493E-8552-60BD96F90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161" y="3242761"/>
                  <a:ext cx="1195387" cy="521168"/>
                </a:xfrm>
                <a:prstGeom prst="rect">
                  <a:avLst/>
                </a:prstGeom>
                <a:blipFill>
                  <a:blip r:embed="rId14"/>
                  <a:stretch>
                    <a:fillRect l="-3673" b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CEE3840-5DA3-4E85-9A0F-6160F933B8C5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0" y="3345180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1B20A7-6772-4D2E-A333-48EAFF2DF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8751" y="3505200"/>
              <a:ext cx="0" cy="252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73149E-577D-4DED-9235-B6BD3B00C025}"/>
                  </a:ext>
                </a:extLst>
              </p:cNvPr>
              <p:cNvSpPr txBox="1"/>
              <p:nvPr/>
            </p:nvSpPr>
            <p:spPr>
              <a:xfrm>
                <a:off x="5369489" y="3359576"/>
                <a:ext cx="1490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73149E-577D-4DED-9235-B6BD3B00C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89" y="3359576"/>
                <a:ext cx="14901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4" name="Text Box 12">
            <a:extLst>
              <a:ext uri="{FF2B5EF4-FFF2-40B4-BE49-F238E27FC236}">
                <a16:creationId xmlns:a16="http://schemas.microsoft.com/office/drawing/2014/main" id="{4C3B5754-2B6F-4682-BB42-FD6E205F3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464920"/>
            <a:ext cx="6972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Common–Emitter Configuration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D4239CF8-8174-472F-94B1-B63C5C11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332796"/>
            <a:ext cx="76009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" panose="02020603050405020304" pitchFamily="18" charset="0"/>
              </a:rPr>
              <a:t>The emitter is common to both input (base-emitter) and output (collector-emitter).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" panose="02020603050405020304" pitchFamily="18" charset="0"/>
              </a:rPr>
              <a:t>The input is on the base and the output is on the collector.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EB7DD-1F49-4B1F-B449-C531AAB1D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700" y="2417310"/>
            <a:ext cx="5181600" cy="3652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AFCEB4-B9D2-4380-8568-8210AFD68B5D}"/>
              </a:ext>
            </a:extLst>
          </p:cNvPr>
          <p:cNvSpPr txBox="1"/>
          <p:nvPr/>
        </p:nvSpPr>
        <p:spPr>
          <a:xfrm>
            <a:off x="1245306" y="6069914"/>
            <a:ext cx="5536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Notation and symbols used with the common-emitter configuration: (a) </a:t>
            </a:r>
            <a:r>
              <a:rPr lang="en-US" b="1" i="1" dirty="0" err="1">
                <a:latin typeface="Times" panose="02020603050405020304" pitchFamily="18" charset="0"/>
                <a:cs typeface="Times" panose="02020603050405020304" pitchFamily="18" charset="0"/>
              </a:rPr>
              <a:t>npn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transistor; (b) </a:t>
            </a:r>
            <a:r>
              <a:rPr lang="en-US" b="1" i="1" dirty="0" err="1">
                <a:latin typeface="Times" panose="02020603050405020304" pitchFamily="18" charset="0"/>
                <a:cs typeface="Times" panose="02020603050405020304" pitchFamily="18" charset="0"/>
              </a:rPr>
              <a:t>pnp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transistor.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877E0D-F5B6-4ABD-A420-DA45295C7124}"/>
                  </a:ext>
                </a:extLst>
              </p:cNvPr>
              <p:cNvSpPr txBox="1"/>
              <p:nvPr/>
            </p:nvSpPr>
            <p:spPr>
              <a:xfrm>
                <a:off x="6800850" y="2976979"/>
                <a:ext cx="18669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i/p current-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i/p voltage-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877E0D-F5B6-4ABD-A420-DA45295C7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0" y="2976979"/>
                <a:ext cx="1866900" cy="923330"/>
              </a:xfrm>
              <a:prstGeom prst="rect">
                <a:avLst/>
              </a:prstGeom>
              <a:blipFill>
                <a:blip r:embed="rId4"/>
                <a:stretch>
                  <a:fillRect l="-2941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8BF0AE-D2F4-4B16-AACC-8F567E68B3DD}"/>
                  </a:ext>
                </a:extLst>
              </p:cNvPr>
              <p:cNvSpPr txBox="1"/>
              <p:nvPr/>
            </p:nvSpPr>
            <p:spPr>
              <a:xfrm>
                <a:off x="6800850" y="4528829"/>
                <a:ext cx="1866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o/p current-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o/p voltage-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8BF0AE-D2F4-4B16-AACC-8F567E68B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0" y="4528829"/>
                <a:ext cx="1866900" cy="646331"/>
              </a:xfrm>
              <a:prstGeom prst="rect">
                <a:avLst/>
              </a:prstGeom>
              <a:blipFill>
                <a:blip r:embed="rId5"/>
                <a:stretch>
                  <a:fillRect l="-294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ext Box 9">
            <a:extLst>
              <a:ext uri="{FF2B5EF4-FFF2-40B4-BE49-F238E27FC236}">
                <a16:creationId xmlns:a16="http://schemas.microsoft.com/office/drawing/2014/main" id="{586CE29A-2A82-4F67-AC88-016FF51A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244" y="311150"/>
            <a:ext cx="792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Common-Emitter Amplifier Currents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0DFE549E-6293-48C4-83BC-C49D99B6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06" y="1220271"/>
            <a:ext cx="6762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Ideal Currents: </a:t>
            </a:r>
            <a:r>
              <a:rPr lang="en-US" altLang="en-US" sz="1800" i="1" dirty="0">
                <a:latin typeface="Times New Roman" panose="02020603050405020304" pitchFamily="18" charset="0"/>
              </a:rPr>
              <a:t>         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=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+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B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	and	  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= </a:t>
            </a:r>
            <a:r>
              <a:rPr lang="en-US" altLang="en-US" sz="1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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endParaRPr lang="en-US" altLang="en-US" sz="1800" i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74" name="Text Box 14">
                <a:extLst>
                  <a:ext uri="{FF2B5EF4-FFF2-40B4-BE49-F238E27FC236}">
                    <a16:creationId xmlns:a16="http://schemas.microsoft.com/office/drawing/2014/main" id="{3DEFBD61-CF70-4AAF-BBF7-0C6FF96B2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606" y="1728787"/>
                <a:ext cx="8114594" cy="2274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18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" panose="02020603050405020304" pitchFamily="18" charset="0"/>
                    <a:cs typeface="Times" panose="02020603050405020304" pitchFamily="18" charset="0"/>
                  </a:rPr>
                  <a:t>Actual Currents: 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E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+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</a:p>
              <a:p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		where I</a:t>
                </a:r>
                <a:r>
                  <a:rPr lang="en-US" altLang="en-US" sz="180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minority collector current</a:t>
                </a:r>
              </a:p>
              <a:p>
                <a:pPr lvl="3" eaLnBrk="1" hangingPunct="1"/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	</a:t>
                </a:r>
                <a:r>
                  <a:rPr lang="en-US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usually so small that it can be ignored, except in     	high power transistors and in high temperature environments.</a:t>
                </a:r>
              </a:p>
              <a:p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			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+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1−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1−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𝐶𝐵𝑂</m:t>
                          </m:r>
                        </m:sub>
                      </m:sSub>
                    </m:oMath>
                  </m:oMathPara>
                </a14:m>
                <a:endParaRPr lang="en-US" altLang="en-US" sz="18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altLang="en-US" sz="18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5374" name="Text Box 14">
                <a:extLst>
                  <a:ext uri="{FF2B5EF4-FFF2-40B4-BE49-F238E27FC236}">
                    <a16:creationId xmlns:a16="http://schemas.microsoft.com/office/drawing/2014/main" id="{3DEFBD61-CF70-4AAF-BBF7-0C6FF96B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606" y="1728787"/>
                <a:ext cx="8114594" cy="2274725"/>
              </a:xfrm>
              <a:prstGeom prst="rect">
                <a:avLst/>
              </a:prstGeom>
              <a:blipFill>
                <a:blip r:embed="rId2"/>
                <a:stretch>
                  <a:fillRect l="-676" t="-18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9870A2-1E77-48E9-9F64-4FC782E26DD2}"/>
              </a:ext>
            </a:extLst>
          </p:cNvPr>
          <p:cNvSpPr txBox="1"/>
          <p:nvPr/>
        </p:nvSpPr>
        <p:spPr>
          <a:xfrm>
            <a:off x="3378906" y="4025570"/>
            <a:ext cx="22860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Beta (</a:t>
            </a:r>
            <a:r>
              <a:rPr lang="en-US" altLang="en-US" sz="18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sz="1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13FFFB7B-F07D-4D4B-ACC9-D532DF9BA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14" y="4430214"/>
            <a:ext cx="81145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dirty="0">
                <a:latin typeface="Times New Roman" panose="02020603050405020304" pitchFamily="18" charset="0"/>
              </a:rPr>
              <a:t> represents the amplification factor of a transistor. (</a:t>
            </a:r>
            <a:r>
              <a:rPr lang="en-US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dirty="0">
                <a:latin typeface="Times New Roman" panose="02020603050405020304" pitchFamily="18" charset="0"/>
              </a:rPr>
              <a:t> is sometimes referred to as </a:t>
            </a:r>
            <a:r>
              <a:rPr lang="en-US" altLang="en-US" i="1" dirty="0" err="1">
                <a:latin typeface="Times New Roman" panose="02020603050405020304" pitchFamily="18" charset="0"/>
              </a:rPr>
              <a:t>h</a:t>
            </a:r>
            <a:r>
              <a:rPr lang="en-US" altLang="en-US" i="1" baseline="-25000" dirty="0" err="1">
                <a:latin typeface="Times New Roman" panose="02020603050405020304" pitchFamily="18" charset="0"/>
              </a:rPr>
              <a:t>fe</a:t>
            </a:r>
            <a:r>
              <a:rPr lang="en-US" altLang="en-US" dirty="0">
                <a:latin typeface="Times New Roman" panose="02020603050405020304" pitchFamily="18" charset="0"/>
              </a:rPr>
              <a:t>, a term used in transistor modeling calculations)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235539AE-6B9A-4FD4-BA5A-88848E2B10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906" y="5135388"/>
                <a:ext cx="7620000" cy="518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800" b="1" dirty="0">
                    <a:latin typeface="Times New Roman" panose="02020603050405020304" pitchFamily="18" charset="0"/>
                  </a:rPr>
                  <a:t>In DC mode: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altLang="en-US" sz="1800" b="1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235539AE-6B9A-4FD4-BA5A-88848E2B1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906" y="5135388"/>
                <a:ext cx="7620000" cy="518475"/>
              </a:xfrm>
              <a:prstGeom prst="rect">
                <a:avLst/>
              </a:prstGeom>
              <a:blipFill>
                <a:blip r:embed="rId3"/>
                <a:stretch>
                  <a:fillRect l="-720" b="-1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8309B4C7-3832-4EF9-933E-FE9E911038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2000" y="5771549"/>
                <a:ext cx="5600700" cy="4919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1800" b="1" dirty="0">
                    <a:latin typeface="Times New Roman" panose="02020603050405020304" pitchFamily="18" charset="0"/>
                  </a:rPr>
                  <a:t>In AC mode:	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𝐼𝐵</m:t>
                        </m:r>
                      </m:den>
                    </m:f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constant</m:t>
                        </m:r>
                      </m:e>
                    </m:d>
                  </m:oMath>
                </a14:m>
                <a:r>
                  <a:rPr lang="en-US" altLang="en-US" sz="1800" b="1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8309B4C7-3832-4EF9-933E-FE9E91103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5771549"/>
                <a:ext cx="5600700" cy="491994"/>
              </a:xfrm>
              <a:prstGeom prst="rect">
                <a:avLst/>
              </a:prstGeom>
              <a:blipFill>
                <a:blip r:embed="rId4"/>
                <a:stretch>
                  <a:fillRect l="-871" t="-77500" b="-13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Text Box 9">
            <a:extLst>
              <a:ext uri="{FF2B5EF4-FFF2-40B4-BE49-F238E27FC236}">
                <a16:creationId xmlns:a16="http://schemas.microsoft.com/office/drawing/2014/main" id="{586CE29A-2A82-4F67-AC88-016FF51A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244" y="311150"/>
            <a:ext cx="7924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Common-Emitter Amplifier Currents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0DFE549E-6293-48C4-83BC-C49D99B6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06" y="1220271"/>
            <a:ext cx="6762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Ideal Currents: </a:t>
            </a:r>
            <a:r>
              <a:rPr lang="en-US" altLang="en-US" sz="1800" i="1" dirty="0">
                <a:latin typeface="Times New Roman" panose="02020603050405020304" pitchFamily="18" charset="0"/>
              </a:rPr>
              <a:t>         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=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+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B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	and	  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en-US" sz="1800" dirty="0">
                <a:latin typeface="Times New Roman" panose="02020603050405020304" pitchFamily="18" charset="0"/>
              </a:rPr>
              <a:t>= </a:t>
            </a:r>
            <a:r>
              <a:rPr lang="en-US" altLang="en-US" sz="1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 </a:t>
            </a:r>
            <a:r>
              <a:rPr lang="en-US" altLang="en-US" sz="1800" i="1" dirty="0">
                <a:latin typeface="Times New Roman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1600" i="1" dirty="0">
                <a:latin typeface="Times New Roman" panose="02020603050405020304" pitchFamily="18" charset="0"/>
              </a:rPr>
              <a:t> </a:t>
            </a:r>
            <a:endParaRPr lang="en-US" altLang="en-US" sz="1800" i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74" name="Text Box 14">
                <a:extLst>
                  <a:ext uri="{FF2B5EF4-FFF2-40B4-BE49-F238E27FC236}">
                    <a16:creationId xmlns:a16="http://schemas.microsoft.com/office/drawing/2014/main" id="{3DEFBD61-CF70-4AAF-BBF7-0C6FF96B2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606" y="1728787"/>
                <a:ext cx="8114594" cy="2390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18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" panose="02020603050405020304" pitchFamily="18" charset="0"/>
                    <a:cs typeface="Times" panose="02020603050405020304" pitchFamily="18" charset="0"/>
                  </a:rPr>
                  <a:t>Actual Currents: 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E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+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</a:p>
              <a:p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		where I</a:t>
                </a:r>
                <a:r>
                  <a:rPr lang="en-US" altLang="en-US" sz="180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minority collector current</a:t>
                </a:r>
              </a:p>
              <a:p>
                <a:pPr lvl="3" eaLnBrk="1" hangingPunct="1"/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	</a:t>
                </a:r>
                <a:r>
                  <a:rPr lang="en-US" alt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usually so small that it can be ignored, except in     	high power transistors and in high temperature environments.</a:t>
                </a:r>
              </a:p>
              <a:p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			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  <a:sym typeface="Symbol" panose="05050102010706020507" pitchFamily="18" charset="2"/>
                  </a:rPr>
                  <a:t>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+ </a:t>
                </a:r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CBO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1−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1−</m:t>
                          </m:r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𝐶𝐵𝑂</m:t>
                          </m:r>
                        </m:sub>
                      </m:sSub>
                    </m:oMath>
                  </m:oMathPara>
                </a14:m>
                <a:endParaRPr lang="en-US" altLang="en-US" sz="18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collector current defined by the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𝐶𝐸𝑂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1−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den>
                    </m:f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</m:oMath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374" name="Text Box 14">
                <a:extLst>
                  <a:ext uri="{FF2B5EF4-FFF2-40B4-BE49-F238E27FC236}">
                    <a16:creationId xmlns:a16="http://schemas.microsoft.com/office/drawing/2014/main" id="{3DEFBD61-CF70-4AAF-BBF7-0C6FF96B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606" y="1728787"/>
                <a:ext cx="8114594" cy="2390334"/>
              </a:xfrm>
              <a:prstGeom prst="rect">
                <a:avLst/>
              </a:prstGeom>
              <a:blipFill>
                <a:blip r:embed="rId2"/>
                <a:stretch>
                  <a:fillRect l="-676" t="-1786" b="-5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9870A2-1E77-48E9-9F64-4FC782E26DD2}"/>
              </a:ext>
            </a:extLst>
          </p:cNvPr>
          <p:cNvSpPr txBox="1"/>
          <p:nvPr/>
        </p:nvSpPr>
        <p:spPr>
          <a:xfrm>
            <a:off x="3378906" y="4143854"/>
            <a:ext cx="22860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Beta (</a:t>
            </a:r>
            <a:r>
              <a:rPr lang="en-US" altLang="en-US" sz="18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sz="18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)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13FFFB7B-F07D-4D4B-ACC9-D532DF9BA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06" y="4512588"/>
            <a:ext cx="81145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dirty="0">
                <a:latin typeface="Times New Roman" panose="02020603050405020304" pitchFamily="18" charset="0"/>
              </a:rPr>
              <a:t> represents the amplification factor of a transistor. (</a:t>
            </a:r>
            <a:r>
              <a:rPr lang="en-US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dirty="0">
                <a:latin typeface="Times New Roman" panose="02020603050405020304" pitchFamily="18" charset="0"/>
              </a:rPr>
              <a:t> is sometimes referred to as </a:t>
            </a:r>
            <a:r>
              <a:rPr lang="en-US" altLang="en-US" i="1" dirty="0" err="1">
                <a:latin typeface="Times New Roman" panose="02020603050405020304" pitchFamily="18" charset="0"/>
              </a:rPr>
              <a:t>h</a:t>
            </a:r>
            <a:r>
              <a:rPr lang="en-US" altLang="en-US" i="1" baseline="-25000" dirty="0" err="1">
                <a:latin typeface="Times New Roman" panose="02020603050405020304" pitchFamily="18" charset="0"/>
              </a:rPr>
              <a:t>fe</a:t>
            </a:r>
            <a:r>
              <a:rPr lang="en-US" altLang="en-US" dirty="0">
                <a:latin typeface="Times New Roman" panose="02020603050405020304" pitchFamily="18" charset="0"/>
              </a:rPr>
              <a:t>, a term used in transistor modeling calculations)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235539AE-6B9A-4FD4-BA5A-88848E2B10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906" y="5135388"/>
                <a:ext cx="7620000" cy="518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800" b="1" dirty="0">
                    <a:latin typeface="Times New Roman" panose="02020603050405020304" pitchFamily="18" charset="0"/>
                  </a:rPr>
                  <a:t>In DC mode: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altLang="en-US" sz="1800" b="1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235539AE-6B9A-4FD4-BA5A-88848E2B1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906" y="5135388"/>
                <a:ext cx="7620000" cy="518475"/>
              </a:xfrm>
              <a:prstGeom prst="rect">
                <a:avLst/>
              </a:prstGeom>
              <a:blipFill>
                <a:blip r:embed="rId3"/>
                <a:stretch>
                  <a:fillRect l="-720" b="-1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8309B4C7-3832-4EF9-933E-FE9E911038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2000" y="5771549"/>
                <a:ext cx="5600700" cy="4919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1800" b="1" dirty="0">
                    <a:latin typeface="Times New Roman" panose="02020603050405020304" pitchFamily="18" charset="0"/>
                  </a:rPr>
                  <a:t>In AC mode:	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𝐼𝐵</m:t>
                        </m:r>
                      </m:den>
                    </m:f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constant</m:t>
                        </m:r>
                      </m:e>
                    </m:d>
                  </m:oMath>
                </a14:m>
                <a:r>
                  <a:rPr lang="en-US" altLang="en-US" sz="1800" b="1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8309B4C7-3832-4EF9-933E-FE9E91103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5771549"/>
                <a:ext cx="5600700" cy="491994"/>
              </a:xfrm>
              <a:prstGeom prst="rect">
                <a:avLst/>
              </a:prstGeom>
              <a:blipFill>
                <a:blip r:embed="rId4"/>
                <a:stretch>
                  <a:fillRect l="-871" t="-77500" b="-13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6625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465" name="Text Box 9">
                <a:extLst>
                  <a:ext uri="{FF2B5EF4-FFF2-40B4-BE49-F238E27FC236}">
                    <a16:creationId xmlns:a16="http://schemas.microsoft.com/office/drawing/2014/main" id="{692D108F-DEDE-4E3F-9B92-86C23B9512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239" y="1066800"/>
                <a:ext cx="7381522" cy="53045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quantity 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, which represent the 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defined by</a:t>
                </a:r>
              </a:p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𝛼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>
                  <a:spcBef>
                    <a:spcPct val="50000"/>
                  </a:spcBef>
                </a:pP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And amplification factor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𝛽</m:t>
                    </m:r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is given by,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𝛽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>
                  <a:spcBef>
                    <a:spcPct val="50000"/>
                  </a:spcBef>
                </a:pP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Now, As we know,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</m:oMath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>
                  <a:spcBef>
                    <a:spcPct val="50000"/>
                  </a:spcBef>
                </a:pP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Substitute,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sub>
                    </m:sSub>
                    <m:r>
                      <a:rPr lang="en-US" altLang="en-US" sz="1600" b="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into the above equations, </a:t>
                </a:r>
              </a:p>
              <a:p>
                <a:pPr algn="ctr">
                  <a:spcBef>
                    <a:spcPct val="50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sub>
                    </m:sSub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en-US" sz="1600" b="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𝛽</m:t>
                        </m:r>
                      </m:den>
                    </m:f>
                  </m:oMath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𝐶𝐸𝑂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1−</m:t>
                        </m:r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den>
                    </m:f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=(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𝛽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+1)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Beta (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𝛽</m:t>
                    </m:r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 provides a direct link between current levels of the input and output circuits for a common-emitter configuration. That is,  </a:t>
                </a:r>
              </a:p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𝐶</m:t>
                          </m:r>
                        </m:sub>
                      </m:sSub>
                      <m:r>
                        <a:rPr lang="en-US" alt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𝛽</m:t>
                      </m:r>
                      <m:sSub>
                        <m:sSubPr>
                          <m:ctrlP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⇒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𝐸</m:t>
                        </m:r>
                      </m:sub>
                    </m:sSub>
                    <m:r>
                      <a:rPr lang="en-US" alt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𝛽</m:t>
                        </m:r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  <m:r>
                      <a:rPr lang="en-US" altLang="en-US" sz="16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sz="1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=(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𝛽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+1)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sub>
                    </m:sSub>
                  </m:oMath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60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𝐸</m:t>
                          </m:r>
                        </m:sub>
                      </m:sSub>
                      <m:r>
                        <a:rPr lang="en-US" altLang="en-US" sz="16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=(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𝛽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+1)</m:t>
                      </m:r>
                      <m:sSub>
                        <m:sSubPr>
                          <m:ctrlPr>
                            <a:rPr lang="en-US" altLang="en-US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en-US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9465" name="Text Box 9">
                <a:extLst>
                  <a:ext uri="{FF2B5EF4-FFF2-40B4-BE49-F238E27FC236}">
                    <a16:creationId xmlns:a16="http://schemas.microsoft.com/office/drawing/2014/main" id="{692D108F-DEDE-4E3F-9B92-86C23B95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1239" y="1066800"/>
                <a:ext cx="7381522" cy="5304529"/>
              </a:xfrm>
              <a:prstGeom prst="rect">
                <a:avLst/>
              </a:prstGeom>
              <a:blipFill>
                <a:blip r:embed="rId2"/>
                <a:stretch>
                  <a:fillRect l="-496" t="-460" r="-4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9" name="Text Box 13">
                <a:extLst>
                  <a:ext uri="{FF2B5EF4-FFF2-40B4-BE49-F238E27FC236}">
                    <a16:creationId xmlns:a16="http://schemas.microsoft.com/office/drawing/2014/main" id="{326EEF36-DA59-4652-8A10-B703FB0E3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25" y="329982"/>
                <a:ext cx="8496300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3600" b="1" dirty="0">
                    <a:solidFill>
                      <a:srgbClr val="FFC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Relationship Between Alpha(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en-US" sz="3600" b="1" dirty="0">
                    <a:solidFill>
                      <a:srgbClr val="FFC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) Beta (</a:t>
                </a:r>
                <a:r>
                  <a:rPr lang="en-US" altLang="en-US" sz="3600" b="1" dirty="0">
                    <a:solidFill>
                      <a:srgbClr val="FFC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  <a:sym typeface="Symbol" panose="05050102010706020507" pitchFamily="18" charset="2"/>
                  </a:rPr>
                  <a:t></a:t>
                </a:r>
                <a:r>
                  <a:rPr lang="en-US" altLang="en-US" sz="3600" b="1" dirty="0">
                    <a:solidFill>
                      <a:srgbClr val="FFC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469" name="Text Box 13">
                <a:extLst>
                  <a:ext uri="{FF2B5EF4-FFF2-40B4-BE49-F238E27FC236}">
                    <a16:creationId xmlns:a16="http://schemas.microsoft.com/office/drawing/2014/main" id="{326EEF36-DA59-4652-8A10-B703FB0E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625" y="329982"/>
                <a:ext cx="8496300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Text Box 10">
            <a:extLst>
              <a:ext uri="{FF2B5EF4-FFF2-40B4-BE49-F238E27FC236}">
                <a16:creationId xmlns:a16="http://schemas.microsoft.com/office/drawing/2014/main" id="{30D165FA-3402-4A68-9DAF-76AB742D5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95301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Common-Emitter Characteristics</a:t>
            </a:r>
          </a:p>
        </p:txBody>
      </p:sp>
      <p:grpSp>
        <p:nvGrpSpPr>
          <p:cNvPr id="14352" name="Group 16">
            <a:extLst>
              <a:ext uri="{FF2B5EF4-FFF2-40B4-BE49-F238E27FC236}">
                <a16:creationId xmlns:a16="http://schemas.microsoft.com/office/drawing/2014/main" id="{AEC3875D-DC2B-4E00-9CD0-EB158181D10A}"/>
              </a:ext>
            </a:extLst>
          </p:cNvPr>
          <p:cNvGrpSpPr>
            <a:grpSpLocks/>
          </p:cNvGrpSpPr>
          <p:nvPr/>
        </p:nvGrpSpPr>
        <p:grpSpPr bwMode="auto">
          <a:xfrm>
            <a:off x="4209344" y="1371600"/>
            <a:ext cx="4191000" cy="4419600"/>
            <a:chOff x="3744" y="1200"/>
            <a:chExt cx="1680" cy="1959"/>
          </a:xfrm>
          <a:effectLst/>
        </p:grpSpPr>
        <p:pic>
          <p:nvPicPr>
            <p:cNvPr id="14349" name="Picture 13">
              <a:extLst>
                <a:ext uri="{FF2B5EF4-FFF2-40B4-BE49-F238E27FC236}">
                  <a16:creationId xmlns:a16="http://schemas.microsoft.com/office/drawing/2014/main" id="{EDBA5200-9D4E-40E3-8CCA-2EE5F77F9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200"/>
              <a:ext cx="1662" cy="172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50" name="Text Box 14">
              <a:extLst>
                <a:ext uri="{FF2B5EF4-FFF2-40B4-BE49-F238E27FC236}">
                  <a16:creationId xmlns:a16="http://schemas.microsoft.com/office/drawing/2014/main" id="{2D6D4F10-F0D9-4FDF-BEBE-CDBCA91E7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928"/>
              <a:ext cx="16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 b="1">
                  <a:latin typeface="Times New Roman" panose="02020603050405020304" pitchFamily="18" charset="0"/>
                </a:rPr>
                <a:t>Base Characteristics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DD8861-7067-4169-B223-678AA8815B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69" r="14697"/>
          <a:stretch/>
        </p:blipFill>
        <p:spPr>
          <a:xfrm>
            <a:off x="495300" y="1705787"/>
            <a:ext cx="3486972" cy="3446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2112BF-4C9F-4238-B6A2-6D1F511A3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6" t="38409" r="33750" b="36625"/>
          <a:stretch/>
        </p:blipFill>
        <p:spPr>
          <a:xfrm rot="5400000" flipV="1">
            <a:off x="2362200" y="3886200"/>
            <a:ext cx="838200" cy="304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EC9848-F9F1-44EF-A7E6-06F557E5A7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6" t="38409" r="33750" b="36625"/>
          <a:stretch/>
        </p:blipFill>
        <p:spPr>
          <a:xfrm rot="16200000">
            <a:off x="2362200" y="2667000"/>
            <a:ext cx="838200" cy="30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4742" y="209046"/>
            <a:ext cx="4060401" cy="566857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600" spc="-5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E9F60-B33F-47A2-A22B-71C8F19F49EC}"/>
              </a:ext>
            </a:extLst>
          </p:cNvPr>
          <p:cNvSpPr txBox="1"/>
          <p:nvPr/>
        </p:nvSpPr>
        <p:spPr>
          <a:xfrm>
            <a:off x="1057628" y="775903"/>
            <a:ext cx="750059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December 23, 1947, Dr. S. William Shockley, Walter H. Brattain, and John Bardeen demonstrated the amplifying action of the first transistor at the Bell Telephone Laboratories.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early 1948,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S. William Shockley </a:t>
            </a: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came up with refined transistor called </a:t>
            </a: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Bipolar </a:t>
            </a:r>
            <a:r>
              <a:rPr 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unction </a:t>
            </a:r>
            <a:r>
              <a:rPr lang="en-US" b="1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ransistor (BJT).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June 30, 1948,  Bell Labs officially announced the first transistor at a press conference in New York.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transistor used two closely spaced gold contacts pressed onto the surface of a slab of high-purity germanium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528ED-E717-4CDF-A6BE-C262416E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96" y="3669003"/>
            <a:ext cx="2766646" cy="2179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0D09F-5A1A-4015-921A-9A79B670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10" y="3669003"/>
            <a:ext cx="2727566" cy="2203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8F425-DC91-4C01-A38D-581D97524729}"/>
              </a:ext>
            </a:extLst>
          </p:cNvPr>
          <p:cNvSpPr txBox="1"/>
          <p:nvPr/>
        </p:nvSpPr>
        <p:spPr>
          <a:xfrm>
            <a:off x="1051984" y="6002623"/>
            <a:ext cx="765810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Shockley, Bardeen and Brattain shared the </a:t>
            </a:r>
            <a:r>
              <a:rPr lang="en-US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1956 Nobel Prize in Physics</a:t>
            </a:r>
            <a:r>
              <a:rPr lang="en-US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the transistor.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76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" name="Text Box 10">
            <a:extLst>
              <a:ext uri="{FF2B5EF4-FFF2-40B4-BE49-F238E27FC236}">
                <a16:creationId xmlns:a16="http://schemas.microsoft.com/office/drawing/2014/main" id="{30D165FA-3402-4A68-9DAF-76AB742D5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46247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Common-Emitter Characteristics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B2DE50-E203-44F0-89ED-E448AB7F8FFB}"/>
              </a:ext>
            </a:extLst>
          </p:cNvPr>
          <p:cNvGrpSpPr/>
          <p:nvPr/>
        </p:nvGrpSpPr>
        <p:grpSpPr>
          <a:xfrm>
            <a:off x="3962400" y="1610726"/>
            <a:ext cx="4495800" cy="3871912"/>
            <a:chOff x="619478" y="1654969"/>
            <a:chExt cx="4495800" cy="38719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CEA084-616F-496D-B2C2-7CB328248D56}"/>
                </a:ext>
              </a:extLst>
            </p:cNvPr>
            <p:cNvGrpSpPr/>
            <p:nvPr/>
          </p:nvGrpSpPr>
          <p:grpSpPr>
            <a:xfrm>
              <a:off x="619478" y="1654969"/>
              <a:ext cx="4495800" cy="3871912"/>
              <a:chOff x="619478" y="1654969"/>
              <a:chExt cx="4495800" cy="3871912"/>
            </a:xfrm>
          </p:grpSpPr>
          <p:grpSp>
            <p:nvGrpSpPr>
              <p:cNvPr id="14351" name="Group 15">
                <a:extLst>
                  <a:ext uri="{FF2B5EF4-FFF2-40B4-BE49-F238E27FC236}">
                    <a16:creationId xmlns:a16="http://schemas.microsoft.com/office/drawing/2014/main" id="{18A89A66-BF84-4911-A961-75BBA16959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478" y="1654969"/>
                <a:ext cx="4495800" cy="3871912"/>
                <a:chOff x="576" y="672"/>
                <a:chExt cx="2832" cy="2439"/>
              </a:xfrm>
            </p:grpSpPr>
            <p:pic>
              <p:nvPicPr>
                <p:cNvPr id="14347" name="Picture 11">
                  <a:extLst>
                    <a:ext uri="{FF2B5EF4-FFF2-40B4-BE49-F238E27FC236}">
                      <a16:creationId xmlns:a16="http://schemas.microsoft.com/office/drawing/2014/main" id="{1D19BCD2-4B8A-44D7-B094-C3A6C76800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" y="672"/>
                  <a:ext cx="2784" cy="2190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348" name="Text Box 12">
                  <a:extLst>
                    <a:ext uri="{FF2B5EF4-FFF2-40B4-BE49-F238E27FC236}">
                      <a16:creationId xmlns:a16="http://schemas.microsoft.com/office/drawing/2014/main" id="{DBD932C9-E60A-4AFA-9D36-01FC9001ED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6" y="2880"/>
                  <a:ext cx="28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1800" b="1">
                      <a:latin typeface="Times New Roman" panose="02020603050405020304" pitchFamily="18" charset="0"/>
                    </a:rPr>
                    <a:t>Collector Characteristics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9A8B056-A43A-4E50-A4C3-6C909B05DE46}"/>
                  </a:ext>
                </a:extLst>
              </p:cNvPr>
              <p:cNvSpPr/>
              <p:nvPr/>
            </p:nvSpPr>
            <p:spPr>
              <a:xfrm>
                <a:off x="1600200" y="4000500"/>
                <a:ext cx="266698" cy="22859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4EA2BA-7128-421F-964A-9B34B8421E72}"/>
                  </a:ext>
                </a:extLst>
              </p:cNvPr>
              <p:cNvSpPr txBox="1"/>
              <p:nvPr/>
            </p:nvSpPr>
            <p:spPr>
              <a:xfrm>
                <a:off x="903817" y="3983991"/>
                <a:ext cx="8029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sz="1100" baseline="-250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sz="1100" dirty="0">
                    <a:latin typeface="Times" panose="02020603050405020304" pitchFamily="18" charset="0"/>
                    <a:cs typeface="Times" panose="02020603050405020304" pitchFamily="18" charset="0"/>
                  </a:rPr>
                  <a:t>=1.5 mA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34A81AD-2135-4878-9DF6-F39150AFD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4500" y="4152900"/>
              <a:ext cx="228600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5487063-82D7-48D1-999D-8967747EC617}"/>
                </a:ext>
              </a:extLst>
            </p:cNvPr>
            <p:cNvCxnSpPr/>
            <p:nvPr/>
          </p:nvCxnSpPr>
          <p:spPr>
            <a:xfrm>
              <a:off x="4000500" y="4152900"/>
              <a:ext cx="0" cy="4953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D99D6-DF15-4F1B-9C8E-E1C93C3952B6}"/>
                  </a:ext>
                </a:extLst>
              </p:cNvPr>
              <p:cNvSpPr txBox="1"/>
              <p:nvPr/>
            </p:nvSpPr>
            <p:spPr>
              <a:xfrm>
                <a:off x="1008239" y="104574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different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DD99D6-DF15-4F1B-9C8E-E1C93C395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39" y="1045746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l="-8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0A20EE7-5086-47CF-8EE8-35BF8A8D08F3}"/>
              </a:ext>
            </a:extLst>
          </p:cNvPr>
          <p:cNvSpPr txBox="1"/>
          <p:nvPr/>
        </p:nvSpPr>
        <p:spPr>
          <a:xfrm>
            <a:off x="892528" y="2158579"/>
            <a:ext cx="1850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i="1" dirty="0"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1800" i="1" dirty="0">
                <a:latin typeface="Times" panose="02020603050405020304" pitchFamily="18" charset="0"/>
                <a:cs typeface="Times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en-US" sz="1800" i="1" dirty="0">
                <a:latin typeface="Times" panose="02020603050405020304" pitchFamily="18" charset="0"/>
                <a:cs typeface="Times" panose="02020603050405020304" pitchFamily="18" charset="0"/>
              </a:rPr>
              <a:t> I</a:t>
            </a:r>
            <a:r>
              <a:rPr lang="en-US" altLang="en-US" sz="1800" i="1" baseline="-25000" dirty="0">
                <a:latin typeface="Times" panose="02020603050405020304" pitchFamily="18" charset="0"/>
                <a:cs typeface="Times" panose="02020603050405020304" pitchFamily="18" charset="0"/>
              </a:rPr>
              <a:t>E</a:t>
            </a:r>
            <a:r>
              <a:rPr lang="en-US" alt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+ </a:t>
            </a:r>
            <a:r>
              <a:rPr lang="en-US" altLang="en-US" sz="1800" i="1" dirty="0"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n-US" altLang="en-US" sz="1800" i="1" baseline="-25000" dirty="0">
                <a:latin typeface="Times" panose="02020603050405020304" pitchFamily="18" charset="0"/>
                <a:cs typeface="Times" panose="02020603050405020304" pitchFamily="18" charset="0"/>
              </a:rPr>
              <a:t>CBO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4D776-6DCD-465C-8317-FE5441BFF315}"/>
                  </a:ext>
                </a:extLst>
              </p:cNvPr>
              <p:cNvSpPr txBox="1"/>
              <p:nvPr/>
            </p:nvSpPr>
            <p:spPr>
              <a:xfrm>
                <a:off x="896761" y="2672326"/>
                <a:ext cx="23974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1800" i="1" dirty="0">
                    <a:latin typeface="Times" panose="02020603050405020304" pitchFamily="18" charset="0"/>
                    <a:cs typeface="Times" panose="02020603050405020304" pitchFamily="18" charset="0"/>
                  </a:rPr>
                  <a:t>I</a:t>
                </a:r>
                <a:r>
                  <a:rPr lang="en-US" altLang="en-US" sz="1800" i="1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C</a:t>
                </a:r>
                <a:r>
                  <a:rPr lang="en-US" alt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+(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𝛽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+1)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</m:oMath>
                </a14:m>
                <a:endParaRPr lang="en-US" altLang="en-US" sz="1800" i="1" baseline="-25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4D776-6DCD-465C-8317-FE5441BF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61" y="2672326"/>
                <a:ext cx="2397478" cy="369332"/>
              </a:xfrm>
              <a:prstGeom prst="rect">
                <a:avLst/>
              </a:prstGeom>
              <a:blipFill>
                <a:blip r:embed="rId5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30A5C4-0B47-46BD-B2B1-E878A1363FB7}"/>
                  </a:ext>
                </a:extLst>
              </p:cNvPr>
              <p:cNvSpPr txBox="1"/>
              <p:nvPr/>
            </p:nvSpPr>
            <p:spPr>
              <a:xfrm>
                <a:off x="773642" y="3362016"/>
                <a:ext cx="204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30A5C4-0B47-46BD-B2B1-E878A1363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42" y="3362016"/>
                <a:ext cx="2049639" cy="369332"/>
              </a:xfrm>
              <a:prstGeom prst="rect">
                <a:avLst/>
              </a:prstGeom>
              <a:blipFill>
                <a:blip r:embed="rId6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0BF887-7B71-48F3-B81F-9CBCC3FE729C}"/>
                  </a:ext>
                </a:extLst>
              </p:cNvPr>
              <p:cNvSpPr txBox="1"/>
              <p:nvPr/>
            </p:nvSpPr>
            <p:spPr>
              <a:xfrm>
                <a:off x="762000" y="3743282"/>
                <a:ext cx="4572000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𝐶𝐸𝑂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1−</m:t>
                        </m:r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𝛼</m:t>
                        </m:r>
                      </m:den>
                    </m:f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=(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𝛽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+1)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𝐶𝐵𝑂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0BF887-7B71-48F3-B81F-9CBCC3FE7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743282"/>
                <a:ext cx="4572000" cy="484941"/>
              </a:xfrm>
              <a:prstGeom prst="rect">
                <a:avLst/>
              </a:prstGeom>
              <a:blipFill>
                <a:blip r:embed="rId7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745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Rectangle 9">
            <a:extLst>
              <a:ext uri="{FF2B5EF4-FFF2-40B4-BE49-F238E27FC236}">
                <a16:creationId xmlns:a16="http://schemas.microsoft.com/office/drawing/2014/main" id="{F383598E-DA9B-48C3-9949-9F476D43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3014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b="1" dirty="0">
                <a:latin typeface="Times New Roman" panose="02020603050405020304" pitchFamily="18" charset="0"/>
              </a:rPr>
              <a:t>Determining </a:t>
            </a:r>
            <a:r>
              <a:rPr lang="en-US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sz="1800" b="1" dirty="0">
                <a:latin typeface="Times New Roman" panose="02020603050405020304" pitchFamily="18" charset="0"/>
              </a:rPr>
              <a:t> from a Graph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D32287F5-B268-401E-8941-4D891185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Beta (</a:t>
            </a:r>
            <a:r>
              <a:rPr lang="en-US" alt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)</a:t>
            </a:r>
          </a:p>
        </p:txBody>
      </p:sp>
      <p:pic>
        <p:nvPicPr>
          <p:cNvPr id="18444" name="Picture 12">
            <a:extLst>
              <a:ext uri="{FF2B5EF4-FFF2-40B4-BE49-F238E27FC236}">
                <a16:creationId xmlns:a16="http://schemas.microsoft.com/office/drawing/2014/main" id="{8E23973D-7480-4166-AC6E-7B8B2477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71600"/>
            <a:ext cx="4495800" cy="38211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446" name="Object 14">
            <a:extLst>
              <a:ext uri="{FF2B5EF4-FFF2-40B4-BE49-F238E27FC236}">
                <a16:creationId xmlns:a16="http://schemas.microsoft.com/office/drawing/2014/main" id="{7DA039FA-5BAA-4EDA-A531-34A68B6158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927475"/>
          <a:ext cx="28956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640" imgH="622080" progId="Equation.3">
                  <p:embed/>
                </p:oleObj>
              </mc:Choice>
              <mc:Fallback>
                <p:oleObj name="Equation" r:id="rId3" imgW="1574640" imgH="622080" progId="Equation.3">
                  <p:embed/>
                  <p:pic>
                    <p:nvPicPr>
                      <p:cNvPr id="18446" name="Object 14">
                        <a:extLst>
                          <a:ext uri="{FF2B5EF4-FFF2-40B4-BE49-F238E27FC236}">
                            <a16:creationId xmlns:a16="http://schemas.microsoft.com/office/drawing/2014/main" id="{7DA039FA-5BAA-4EDA-A531-34A68B6158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927475"/>
                        <a:ext cx="289560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>
            <a:extLst>
              <a:ext uri="{FF2B5EF4-FFF2-40B4-BE49-F238E27FC236}">
                <a16:creationId xmlns:a16="http://schemas.microsoft.com/office/drawing/2014/main" id="{683D7F49-776B-4277-9DF3-29C3406EF9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3938" y="1917700"/>
          <a:ext cx="2481262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8760" imgH="1079280" progId="Equation.3">
                  <p:embed/>
                </p:oleObj>
              </mc:Choice>
              <mc:Fallback>
                <p:oleObj name="Equation" r:id="rId5" imgW="1688760" imgH="1079280" progId="Equation.3">
                  <p:embed/>
                  <p:pic>
                    <p:nvPicPr>
                      <p:cNvPr id="18447" name="Object 15">
                        <a:extLst>
                          <a:ext uri="{FF2B5EF4-FFF2-40B4-BE49-F238E27FC236}">
                            <a16:creationId xmlns:a16="http://schemas.microsoft.com/office/drawing/2014/main" id="{683D7F49-776B-4277-9DF3-29C3406EF9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1917700"/>
                        <a:ext cx="2481262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>
            <a:extLst>
              <a:ext uri="{FF2B5EF4-FFF2-40B4-BE49-F238E27FC236}">
                <a16:creationId xmlns:a16="http://schemas.microsoft.com/office/drawing/2014/main" id="{64823728-E24A-4482-8294-1E402769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27" y="2071217"/>
            <a:ext cx="5674946" cy="36374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4" name="Text Box 10">
            <a:extLst>
              <a:ext uri="{FF2B5EF4-FFF2-40B4-BE49-F238E27FC236}">
                <a16:creationId xmlns:a16="http://schemas.microsoft.com/office/drawing/2014/main" id="{4C79F011-FC35-4912-9A76-4203D17BE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11" y="502962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Common–Collector Configuration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ECD61EB3-7357-4DBE-A6C7-C7492A95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04395"/>
            <a:ext cx="72771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</a:rPr>
              <a:t>The input is on the base and the output is on the emitter.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91D50-8E35-4223-9600-A22B50953E8D}"/>
              </a:ext>
            </a:extLst>
          </p:cNvPr>
          <p:cNvSpPr txBox="1"/>
          <p:nvPr/>
        </p:nvSpPr>
        <p:spPr>
          <a:xfrm>
            <a:off x="1734527" y="5708707"/>
            <a:ext cx="6819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 and symbols used with the common-collector configuration: (a)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transistor; (b)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npn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transistor.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Text Box 12">
            <a:extLst>
              <a:ext uri="{FF2B5EF4-FFF2-40B4-BE49-F238E27FC236}">
                <a16:creationId xmlns:a16="http://schemas.microsoft.com/office/drawing/2014/main" id="{11CF4B6D-672B-4B3C-B159-4E6A7C5E3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Common–Collector Configuration</a:t>
            </a:r>
          </a:p>
        </p:txBody>
      </p:sp>
      <p:pic>
        <p:nvPicPr>
          <p:cNvPr id="22542" name="Picture 14">
            <a:extLst>
              <a:ext uri="{FF2B5EF4-FFF2-40B4-BE49-F238E27FC236}">
                <a16:creationId xmlns:a16="http://schemas.microsoft.com/office/drawing/2014/main" id="{C4AC8F87-667D-4B98-8E1C-39D283E0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362200"/>
            <a:ext cx="4419600" cy="34766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4" name="Rectangle 16">
            <a:extLst>
              <a:ext uri="{FF2B5EF4-FFF2-40B4-BE49-F238E27FC236}">
                <a16:creationId xmlns:a16="http://schemas.microsoft.com/office/drawing/2014/main" id="{C4DA50A1-077F-47B8-8265-92E15F707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55" y="1143000"/>
            <a:ext cx="79304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</a:rPr>
              <a:t>The characteristics are similar to those of the common-emitter configuration, except the vertical axis is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I</a:t>
            </a:r>
            <a:r>
              <a:rPr lang="en-US" altLang="en-US" sz="2000" b="1" i="1" baseline="-25000" dirty="0">
                <a:latin typeface="Times New Roman" panose="02020603050405020304" pitchFamily="18" charset="0"/>
              </a:rPr>
              <a:t>E</a:t>
            </a:r>
            <a:r>
              <a:rPr lang="en-US" altLang="en-US" sz="2000" b="1" dirty="0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1" name="Rectangle 9">
            <a:extLst>
              <a:ext uri="{FF2B5EF4-FFF2-40B4-BE49-F238E27FC236}">
                <a16:creationId xmlns:a16="http://schemas.microsoft.com/office/drawing/2014/main" id="{3DA9D218-D1D7-47EB-947C-E695A95E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78" y="1842911"/>
            <a:ext cx="39624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800" b="1" dirty="0">
                <a:latin typeface="Times New Roman" panose="02020603050405020304" pitchFamily="18" charset="0"/>
              </a:rPr>
              <a:t>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CE</a:t>
            </a:r>
            <a:r>
              <a:rPr lang="en-US" altLang="en-US" sz="1800" b="1" dirty="0">
                <a:latin typeface="Times New Roman" panose="02020603050405020304" pitchFamily="18" charset="0"/>
              </a:rPr>
              <a:t> is at maximum and I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800" b="1" dirty="0">
                <a:latin typeface="Times New Roman" panose="02020603050405020304" pitchFamily="18" charset="0"/>
              </a:rPr>
              <a:t> is at minimum (</a:t>
            </a:r>
            <a:r>
              <a:rPr lang="en-US" altLang="en-US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en-US" sz="1800" b="1" baseline="-25000" dirty="0" err="1">
                <a:latin typeface="Times New Roman" panose="02020603050405020304" pitchFamily="18" charset="0"/>
              </a:rPr>
              <a:t>Cmax</a:t>
            </a:r>
            <a:r>
              <a:rPr lang="en-US" altLang="en-US" sz="1800" b="1" dirty="0">
                <a:latin typeface="Times New Roman" panose="02020603050405020304" pitchFamily="18" charset="0"/>
              </a:rPr>
              <a:t>= I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CEO</a:t>
            </a:r>
            <a:r>
              <a:rPr lang="en-US" altLang="en-US" sz="1800" b="1" dirty="0">
                <a:latin typeface="Times New Roman" panose="02020603050405020304" pitchFamily="18" charset="0"/>
              </a:rPr>
              <a:t>) in the cutoff region. </a:t>
            </a:r>
          </a:p>
          <a:p>
            <a:pPr eaLnBrk="1" hangingPunct="1"/>
            <a:endParaRPr lang="en-US" altLang="en-US" sz="18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800" b="1" dirty="0">
                <a:latin typeface="Times New Roman" panose="02020603050405020304" pitchFamily="18" charset="0"/>
              </a:rPr>
              <a:t>I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sz="1800" b="1" dirty="0">
                <a:latin typeface="Times New Roman" panose="02020603050405020304" pitchFamily="18" charset="0"/>
              </a:rPr>
              <a:t> is at maximum and 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CE</a:t>
            </a:r>
            <a:r>
              <a:rPr lang="en-US" altLang="en-US" sz="1800" b="1" dirty="0">
                <a:latin typeface="Times New Roman" panose="02020603050405020304" pitchFamily="18" charset="0"/>
              </a:rPr>
              <a:t> is at minimum (V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CE max</a:t>
            </a:r>
            <a:r>
              <a:rPr lang="en-US" altLang="en-US" sz="1800" b="1" dirty="0">
                <a:latin typeface="Times New Roman" panose="02020603050405020304" pitchFamily="18" charset="0"/>
              </a:rPr>
              <a:t> = </a:t>
            </a:r>
            <a:r>
              <a:rPr lang="en-US" altLang="en-US" sz="1800" b="1" dirty="0" err="1">
                <a:latin typeface="Times New Roman" panose="02020603050405020304" pitchFamily="18" charset="0"/>
              </a:rPr>
              <a:t>V</a:t>
            </a:r>
            <a:r>
              <a:rPr lang="en-US" altLang="en-US" sz="1800" b="1" baseline="-25000" dirty="0" err="1">
                <a:latin typeface="Times New Roman" panose="02020603050405020304" pitchFamily="18" charset="0"/>
              </a:rPr>
              <a:t>CEsat</a:t>
            </a:r>
            <a:r>
              <a:rPr lang="en-US" altLang="en-US" sz="1800" b="1" dirty="0">
                <a:latin typeface="Times New Roman" panose="02020603050405020304" pitchFamily="18" charset="0"/>
              </a:rPr>
              <a:t> = V</a:t>
            </a:r>
            <a:r>
              <a:rPr lang="en-US" altLang="en-US" sz="1800" b="1" baseline="-25000" dirty="0">
                <a:latin typeface="Times New Roman" panose="02020603050405020304" pitchFamily="18" charset="0"/>
              </a:rPr>
              <a:t>CEO</a:t>
            </a:r>
            <a:r>
              <a:rPr lang="en-US" altLang="en-US" sz="1800" b="1" dirty="0">
                <a:latin typeface="Times New Roman" panose="02020603050405020304" pitchFamily="18" charset="0"/>
              </a:rPr>
              <a:t>) in the saturation region.</a:t>
            </a:r>
          </a:p>
          <a:p>
            <a:pPr eaLnBrk="1" hangingPunct="1"/>
            <a:endParaRPr lang="en-US" altLang="en-US" sz="1800" b="1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1800" b="1" dirty="0">
                <a:latin typeface="Times New Roman" panose="02020603050405020304" pitchFamily="18" charset="0"/>
              </a:rPr>
              <a:t>The transistor operates in the active region between saturation and cutoff.</a:t>
            </a: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5012CF81-2389-4B54-B110-BED28F0D4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82247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Operating Limits for Each Configuration</a:t>
            </a:r>
          </a:p>
        </p:txBody>
      </p:sp>
      <p:pic>
        <p:nvPicPr>
          <p:cNvPr id="23566" name="Picture 14">
            <a:extLst>
              <a:ext uri="{FF2B5EF4-FFF2-40B4-BE49-F238E27FC236}">
                <a16:creationId xmlns:a16="http://schemas.microsoft.com/office/drawing/2014/main" id="{DA231347-2835-4588-A730-956F4906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4324350" cy="32099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Text Box 9">
            <a:extLst>
              <a:ext uri="{FF2B5EF4-FFF2-40B4-BE49-F238E27FC236}">
                <a16:creationId xmlns:a16="http://schemas.microsoft.com/office/drawing/2014/main" id="{D418378F-1D8C-4FF7-90E8-F13BEF964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Power Dissipation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E43727E6-C7E5-4556-B100-636DEA52A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733800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1">
                <a:solidFill>
                  <a:schemeClr val="accent2"/>
                </a:solidFill>
                <a:latin typeface="Times New Roman" panose="02020603050405020304" pitchFamily="18" charset="0"/>
              </a:rPr>
              <a:t>Common-collector:</a:t>
            </a:r>
          </a:p>
        </p:txBody>
      </p:sp>
      <p:graphicFrame>
        <p:nvGraphicFramePr>
          <p:cNvPr id="24587" name="Object 11">
            <a:extLst>
              <a:ext uri="{FF2B5EF4-FFF2-40B4-BE49-F238E27FC236}">
                <a16:creationId xmlns:a16="http://schemas.microsoft.com/office/drawing/2014/main" id="{E0FE8F13-4BEF-41B1-85A4-64A245A50C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1524000"/>
          <a:ext cx="18288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840" imgH="228600" progId="Equation.3">
                  <p:embed/>
                </p:oleObj>
              </mc:Choice>
              <mc:Fallback>
                <p:oleObj name="Equation" r:id="rId2" imgW="1104840" imgH="228600" progId="Equation.3">
                  <p:embed/>
                  <p:pic>
                    <p:nvPicPr>
                      <p:cNvPr id="24587" name="Object 11">
                        <a:extLst>
                          <a:ext uri="{FF2B5EF4-FFF2-40B4-BE49-F238E27FC236}">
                            <a16:creationId xmlns:a16="http://schemas.microsoft.com/office/drawing/2014/main" id="{E0FE8F13-4BEF-41B1-85A4-64A245A50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18288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12">
            <a:extLst>
              <a:ext uri="{FF2B5EF4-FFF2-40B4-BE49-F238E27FC236}">
                <a16:creationId xmlns:a16="http://schemas.microsoft.com/office/drawing/2014/main" id="{B327BF05-7EE6-496B-AE0D-63DFD3269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819400"/>
          <a:ext cx="182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228600" progId="Equation.3">
                  <p:embed/>
                </p:oleObj>
              </mc:Choice>
              <mc:Fallback>
                <p:oleObj name="Equation" r:id="rId4" imgW="1091880" imgH="228600" progId="Equation.3">
                  <p:embed/>
                  <p:pic>
                    <p:nvPicPr>
                      <p:cNvPr id="24588" name="Object 12">
                        <a:extLst>
                          <a:ext uri="{FF2B5EF4-FFF2-40B4-BE49-F238E27FC236}">
                            <a16:creationId xmlns:a16="http://schemas.microsoft.com/office/drawing/2014/main" id="{B327BF05-7EE6-496B-AE0D-63DFD3269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819400"/>
                        <a:ext cx="1828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13">
            <a:extLst>
              <a:ext uri="{FF2B5EF4-FFF2-40B4-BE49-F238E27FC236}">
                <a16:creationId xmlns:a16="http://schemas.microsoft.com/office/drawing/2014/main" id="{795B2CE2-7E6F-42C8-A4E6-6EB2C0E7D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4267200"/>
          <a:ext cx="19050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228600" progId="Equation.3">
                  <p:embed/>
                </p:oleObj>
              </mc:Choice>
              <mc:Fallback>
                <p:oleObj name="Equation" r:id="rId6" imgW="1091880" imgH="228600" progId="Equation.3">
                  <p:embed/>
                  <p:pic>
                    <p:nvPicPr>
                      <p:cNvPr id="24589" name="Object 13">
                        <a:extLst>
                          <a:ext uri="{FF2B5EF4-FFF2-40B4-BE49-F238E27FC236}">
                            <a16:creationId xmlns:a16="http://schemas.microsoft.com/office/drawing/2014/main" id="{795B2CE2-7E6F-42C8-A4E6-6EB2C0E7DA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267200"/>
                        <a:ext cx="19050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0" name="Rectangle 14">
            <a:extLst>
              <a:ext uri="{FF2B5EF4-FFF2-40B4-BE49-F238E27FC236}">
                <a16:creationId xmlns:a16="http://schemas.microsoft.com/office/drawing/2014/main" id="{179BE0D8-5204-401F-8637-0D7DF1AA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68388"/>
            <a:ext cx="167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b="1">
                <a:solidFill>
                  <a:schemeClr val="accent2"/>
                </a:solidFill>
                <a:latin typeface="Times New Roman" panose="02020603050405020304" pitchFamily="18" charset="0"/>
              </a:rPr>
              <a:t>Common-base:</a:t>
            </a:r>
          </a:p>
        </p:txBody>
      </p:sp>
      <p:sp>
        <p:nvSpPr>
          <p:cNvPr id="24591" name="Rectangle 15">
            <a:extLst>
              <a:ext uri="{FF2B5EF4-FFF2-40B4-BE49-F238E27FC236}">
                <a16:creationId xmlns:a16="http://schemas.microsoft.com/office/drawing/2014/main" id="{7F72C432-6EE9-4A58-98AA-7BAB8E4CA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287588"/>
            <a:ext cx="194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b="1">
                <a:solidFill>
                  <a:schemeClr val="accent2"/>
                </a:solidFill>
                <a:latin typeface="Times New Roman" panose="02020603050405020304" pitchFamily="18" charset="0"/>
              </a:rPr>
              <a:t>Common-emitter: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1" name="Picture 11">
            <a:extLst>
              <a:ext uri="{FF2B5EF4-FFF2-40B4-BE49-F238E27FC236}">
                <a16:creationId xmlns:a16="http://schemas.microsoft.com/office/drawing/2014/main" id="{71862743-7DDF-4BE2-A1C1-2276FC3ED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05600" cy="23939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2" name="Text Box 12">
            <a:extLst>
              <a:ext uri="{FF2B5EF4-FFF2-40B4-BE49-F238E27FC236}">
                <a16:creationId xmlns:a16="http://schemas.microsoft.com/office/drawing/2014/main" id="{74CE22BA-7064-4BC3-8900-AF2C6D23B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Transistor Specification Sheet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9" name="Picture 9">
            <a:extLst>
              <a:ext uri="{FF2B5EF4-FFF2-40B4-BE49-F238E27FC236}">
                <a16:creationId xmlns:a16="http://schemas.microsoft.com/office/drawing/2014/main" id="{6D6E490C-C414-41DA-9257-EAF4C3EB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990600"/>
            <a:ext cx="6019800" cy="5305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1" name="Text Box 11">
            <a:extLst>
              <a:ext uri="{FF2B5EF4-FFF2-40B4-BE49-F238E27FC236}">
                <a16:creationId xmlns:a16="http://schemas.microsoft.com/office/drawing/2014/main" id="{43E1184D-B616-4CF7-AA18-1C5D7D628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Transistor Specification Sheet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3" name="Picture 9">
            <a:extLst>
              <a:ext uri="{FF2B5EF4-FFF2-40B4-BE49-F238E27FC236}">
                <a16:creationId xmlns:a16="http://schemas.microsoft.com/office/drawing/2014/main" id="{5FDB06D8-66B5-4FEF-8D49-54CAACF9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2571750" cy="1714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4" name="Text Box 10">
            <a:extLst>
              <a:ext uri="{FF2B5EF4-FFF2-40B4-BE49-F238E27FC236}">
                <a16:creationId xmlns:a16="http://schemas.microsoft.com/office/drawing/2014/main" id="{58F6D8B7-B83B-45AD-B948-72B496715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048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  <a:latin typeface="Times" panose="02020603050405020304" pitchFamily="18" charset="0"/>
              </a:rPr>
              <a:t>Transistor Testing</a:t>
            </a:r>
          </a:p>
        </p:txBody>
      </p:sp>
      <p:sp>
        <p:nvSpPr>
          <p:cNvPr id="26637" name="Rectangle 13">
            <a:extLst>
              <a:ext uri="{FF2B5EF4-FFF2-40B4-BE49-F238E27FC236}">
                <a16:creationId xmlns:a16="http://schemas.microsoft.com/office/drawing/2014/main" id="{9F099380-B9FE-4039-ADB9-6721B1C8D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43000"/>
            <a:ext cx="74676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Curve Tracer</a:t>
            </a:r>
          </a:p>
          <a:p>
            <a:pPr lvl="2" eaLnBrk="1" hangingPunct="1"/>
            <a:r>
              <a:rPr lang="en-US" altLang="en-US" sz="1800" b="1">
                <a:latin typeface="Times New Roman" panose="02020603050405020304" pitchFamily="18" charset="0"/>
              </a:rPr>
              <a:t>Provides a graph of the characteristic curves.</a:t>
            </a:r>
          </a:p>
          <a:p>
            <a:pPr lvl="1" eaLnBrk="1" hangingPunct="1"/>
            <a:endParaRPr lang="en-US" altLang="en-US" sz="1800" b="1">
              <a:latin typeface="Times New Roman" panose="02020603050405020304" pitchFamily="18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DMM</a:t>
            </a:r>
          </a:p>
          <a:p>
            <a:pPr lvl="2" eaLnBrk="1" hangingPunct="1"/>
            <a:r>
              <a:rPr lang="en-US" altLang="en-US" sz="1800" b="1">
                <a:latin typeface="Times New Roman" panose="02020603050405020304" pitchFamily="18" charset="0"/>
              </a:rPr>
              <a:t>Some DMMs measure </a:t>
            </a:r>
            <a:r>
              <a:rPr lang="en-US" altLang="en-US" sz="1800" b="1">
                <a:latin typeface="Symbol" panose="05050102010706020507" pitchFamily="18" charset="2"/>
              </a:rPr>
              <a:t>b</a:t>
            </a:r>
            <a:r>
              <a:rPr lang="en-US" altLang="en-US" sz="1800" b="1" baseline="-25000">
                <a:latin typeface="Times New Roman" panose="02020603050405020304" pitchFamily="18" charset="0"/>
              </a:rPr>
              <a:t>DC</a:t>
            </a:r>
            <a:r>
              <a:rPr lang="en-US" altLang="en-US" sz="1800" b="1">
                <a:latin typeface="Times New Roman" panose="02020603050405020304" pitchFamily="18" charset="0"/>
              </a:rPr>
              <a:t> or h</a:t>
            </a:r>
            <a:r>
              <a:rPr lang="en-US" altLang="en-US" sz="1800" b="1" baseline="-25000">
                <a:latin typeface="Times New Roman" panose="02020603050405020304" pitchFamily="18" charset="0"/>
              </a:rPr>
              <a:t>FE</a:t>
            </a:r>
            <a:r>
              <a:rPr lang="en-US" altLang="en-US" sz="1800" b="1">
                <a:latin typeface="Times New Roman" panose="02020603050405020304" pitchFamily="18" charset="0"/>
              </a:rPr>
              <a:t>.</a:t>
            </a:r>
          </a:p>
          <a:p>
            <a:pPr lvl="1" eaLnBrk="1" hangingPunct="1"/>
            <a:endParaRPr lang="en-US" altLang="en-US" sz="1800" b="1">
              <a:latin typeface="Times New Roman" panose="02020603050405020304" pitchFamily="18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Ohmmeter</a:t>
            </a:r>
          </a:p>
        </p:txBody>
      </p:sp>
      <p:pic>
        <p:nvPicPr>
          <p:cNvPr id="26638" name="Picture 14">
            <a:extLst>
              <a:ext uri="{FF2B5EF4-FFF2-40B4-BE49-F238E27FC236}">
                <a16:creationId xmlns:a16="http://schemas.microsoft.com/office/drawing/2014/main" id="{AB6D4A06-6DE0-4BCC-93C4-52E9DB73E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215106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Text Box 9">
            <a:extLst>
              <a:ext uri="{FF2B5EF4-FFF2-40B4-BE49-F238E27FC236}">
                <a16:creationId xmlns:a16="http://schemas.microsoft.com/office/drawing/2014/main" id="{2F29F048-BBD0-464F-8C61-9BCA3F9C2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762000"/>
            <a:ext cx="883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dirty="0">
                <a:solidFill>
                  <a:srgbClr val="FFC000"/>
                </a:solidFill>
              </a:rPr>
              <a:t>Transistor Terminal Identification</a:t>
            </a:r>
          </a:p>
        </p:txBody>
      </p:sp>
      <p:pic>
        <p:nvPicPr>
          <p:cNvPr id="27661" name="Picture 13">
            <a:extLst>
              <a:ext uri="{FF2B5EF4-FFF2-40B4-BE49-F238E27FC236}">
                <a16:creationId xmlns:a16="http://schemas.microsoft.com/office/drawing/2014/main" id="{6630E044-D015-4FE7-BD90-2A1FA6F2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332038"/>
            <a:ext cx="6686550" cy="17827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41799" y="338983"/>
            <a:ext cx="4060401" cy="566857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600" spc="-5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33A5A-38A0-4702-8197-1A56334B193D}"/>
              </a:ext>
            </a:extLst>
          </p:cNvPr>
          <p:cNvSpPr txBox="1"/>
          <p:nvPr/>
        </p:nvSpPr>
        <p:spPr>
          <a:xfrm>
            <a:off x="1104900" y="1104900"/>
            <a:ext cx="7429500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transistor is a three terminal device.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amplify, Oscillates, or Switches the flow of current between two terminals.</a:t>
            </a:r>
          </a:p>
        </p:txBody>
      </p:sp>
      <p:pic>
        <p:nvPicPr>
          <p:cNvPr id="2050" name="Picture 2" descr="Parts of a Transistor">
            <a:extLst>
              <a:ext uri="{FF2B5EF4-FFF2-40B4-BE49-F238E27FC236}">
                <a16:creationId xmlns:a16="http://schemas.microsoft.com/office/drawing/2014/main" id="{7CBBF499-4ED2-460D-BD71-DA3560D73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85" b="9080"/>
          <a:stretch/>
        </p:blipFill>
        <p:spPr bwMode="auto">
          <a:xfrm>
            <a:off x="1874206" y="2475828"/>
            <a:ext cx="4720938" cy="166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2C1FF4-AEA0-460A-BA68-C5DC0EB4DDE9}"/>
              </a:ext>
            </a:extLst>
          </p:cNvPr>
          <p:cNvSpPr txBox="1"/>
          <p:nvPr/>
        </p:nvSpPr>
        <p:spPr>
          <a:xfrm>
            <a:off x="1104900" y="4137598"/>
            <a:ext cx="74295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 Transistor has few advantages over tube devices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and lightweight.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heater requirement.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rugged construction.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less power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no warm-up period</a:t>
            </a:r>
          </a:p>
          <a:p>
            <a:pPr marL="285750" lvl="1" indent="-285750" algn="just" eaLnBrk="1" fontAlgn="auto" hangingPunct="1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operating voltages</a:t>
            </a:r>
          </a:p>
        </p:txBody>
      </p:sp>
    </p:spTree>
    <p:extLst>
      <p:ext uri="{BB962C8B-B14F-4D97-AF65-F5344CB8AC3E}">
        <p14:creationId xmlns:p14="http://schemas.microsoft.com/office/powerpoint/2010/main" val="17350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6000" y="381300"/>
            <a:ext cx="5306801" cy="566857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600" spc="-5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transistors</a:t>
            </a:r>
            <a:endParaRPr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8C6AE-0A72-48ED-B921-1A7BEDEBB094}"/>
              </a:ext>
            </a:extLst>
          </p:cNvPr>
          <p:cNvSpPr txBox="1">
            <a:spLocks/>
          </p:cNvSpPr>
          <p:nvPr/>
        </p:nvSpPr>
        <p:spPr>
          <a:xfrm>
            <a:off x="609600" y="1219200"/>
            <a:ext cx="7742768" cy="15621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480">
              <a:defRPr>
                <a:latin typeface="+mn-lt"/>
                <a:ea typeface="+mn-ea"/>
                <a:cs typeface="+mn-cs"/>
              </a:defRPr>
            </a:lvl2pPr>
            <a:lvl3pPr marL="916960">
              <a:defRPr>
                <a:latin typeface="+mn-lt"/>
                <a:ea typeface="+mn-ea"/>
                <a:cs typeface="+mn-cs"/>
              </a:defRPr>
            </a:lvl3pPr>
            <a:lvl4pPr marL="1375440">
              <a:defRPr>
                <a:latin typeface="+mn-lt"/>
                <a:ea typeface="+mn-ea"/>
                <a:cs typeface="+mn-cs"/>
              </a:defRPr>
            </a:lvl4pPr>
            <a:lvl5pPr marL="1833921">
              <a:defRPr>
                <a:latin typeface="+mn-lt"/>
                <a:ea typeface="+mn-ea"/>
                <a:cs typeface="+mn-cs"/>
              </a:defRPr>
            </a:lvl5pPr>
            <a:lvl6pPr marL="2292401">
              <a:defRPr>
                <a:latin typeface="+mn-lt"/>
                <a:ea typeface="+mn-ea"/>
                <a:cs typeface="+mn-cs"/>
              </a:defRPr>
            </a:lvl6pPr>
            <a:lvl7pPr marL="2750881">
              <a:defRPr>
                <a:latin typeface="+mn-lt"/>
                <a:ea typeface="+mn-ea"/>
                <a:cs typeface="+mn-cs"/>
              </a:defRPr>
            </a:lvl7pPr>
            <a:lvl8pPr marL="3209361">
              <a:defRPr>
                <a:latin typeface="+mn-lt"/>
                <a:ea typeface="+mn-ea"/>
                <a:cs typeface="+mn-cs"/>
              </a:defRPr>
            </a:lvl8pPr>
            <a:lvl9pPr marL="3667841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 are mostly used than diodes because they can be used in a multitude of applications:</a:t>
            </a:r>
          </a:p>
          <a:p>
            <a:pPr marL="1778973" lvl="2" indent="-457200" algn="just">
              <a:buFont typeface="Wingdings" panose="05000000000000000000" pitchFamily="2" charset="2"/>
              <a:buChar char="Ø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amplification </a:t>
            </a:r>
          </a:p>
          <a:p>
            <a:pPr marL="1778973" lvl="2" indent="-457200" algn="just">
              <a:buFont typeface="Wingdings" panose="05000000000000000000" pitchFamily="2" charset="2"/>
              <a:buChar char="Ø"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digital logic and memory circuits.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8A8ECA-D533-497E-8B3D-E0FB05998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2343"/>
            <a:ext cx="6798734" cy="304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8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33600" y="173420"/>
            <a:ext cx="5306801" cy="566857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600" spc="-5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transistor</a:t>
            </a:r>
            <a:endParaRPr sz="3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513BC-5C42-4226-A46F-6F01FF5AFF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2610"/>
            <a:ext cx="7772400" cy="57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F1A726-A775-4E51-B18B-1CE6A440AE57}"/>
              </a:ext>
            </a:extLst>
          </p:cNvPr>
          <p:cNvSpPr txBox="1">
            <a:spLocks/>
          </p:cNvSpPr>
          <p:nvPr/>
        </p:nvSpPr>
        <p:spPr>
          <a:xfrm>
            <a:off x="990600" y="1485900"/>
            <a:ext cx="7353300" cy="3276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480">
              <a:defRPr>
                <a:latin typeface="+mn-lt"/>
                <a:ea typeface="+mn-ea"/>
                <a:cs typeface="+mn-cs"/>
              </a:defRPr>
            </a:lvl2pPr>
            <a:lvl3pPr marL="916960">
              <a:defRPr>
                <a:latin typeface="+mn-lt"/>
                <a:ea typeface="+mn-ea"/>
                <a:cs typeface="+mn-cs"/>
              </a:defRPr>
            </a:lvl3pPr>
            <a:lvl4pPr marL="1375440">
              <a:defRPr>
                <a:latin typeface="+mn-lt"/>
                <a:ea typeface="+mn-ea"/>
                <a:cs typeface="+mn-cs"/>
              </a:defRPr>
            </a:lvl4pPr>
            <a:lvl5pPr marL="1833921">
              <a:defRPr>
                <a:latin typeface="+mn-lt"/>
                <a:ea typeface="+mn-ea"/>
                <a:cs typeface="+mn-cs"/>
              </a:defRPr>
            </a:lvl5pPr>
            <a:lvl6pPr marL="2292401">
              <a:defRPr>
                <a:latin typeface="+mn-lt"/>
                <a:ea typeface="+mn-ea"/>
                <a:cs typeface="+mn-cs"/>
              </a:defRPr>
            </a:lvl6pPr>
            <a:lvl7pPr marL="2750881">
              <a:defRPr>
                <a:latin typeface="+mn-lt"/>
                <a:ea typeface="+mn-ea"/>
                <a:cs typeface="+mn-cs"/>
              </a:defRPr>
            </a:lvl7pPr>
            <a:lvl8pPr marL="3209361">
              <a:defRPr>
                <a:latin typeface="+mn-lt"/>
                <a:ea typeface="+mn-ea"/>
                <a:cs typeface="+mn-cs"/>
              </a:defRPr>
            </a:lvl8pPr>
            <a:lvl9pPr marL="3667841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transistor is an arrangement of semiconductor materials that share common physical boundaries.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most commonly used are </a:t>
            </a:r>
          </a:p>
          <a:p>
            <a:pPr marL="801380" lvl="1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 (Si)</a:t>
            </a:r>
          </a:p>
          <a:p>
            <a:pPr marL="801380" lvl="1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Gallium-arsenide (GaAs)</a:t>
            </a:r>
          </a:p>
          <a:p>
            <a:pPr marL="801380" lvl="1" indent="-3429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germanium (Ge)</a:t>
            </a:r>
          </a:p>
          <a:p>
            <a:pPr algn="just">
              <a:lnSpc>
                <a:spcPct val="150000"/>
              </a:lnSpc>
            </a:pPr>
            <a:endParaRPr lang="en-US" alt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FE2238-C1BA-42BE-BC54-1FF33F74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723900"/>
            <a:ext cx="4000500" cy="472282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 Material</a:t>
            </a:r>
          </a:p>
        </p:txBody>
      </p:sp>
    </p:spTree>
    <p:extLst>
      <p:ext uri="{BB962C8B-B14F-4D97-AF65-F5344CB8AC3E}">
        <p14:creationId xmlns:p14="http://schemas.microsoft.com/office/powerpoint/2010/main" val="29752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6FE2238-C1BA-42BE-BC54-1FF33F74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10" y="436593"/>
            <a:ext cx="5562600" cy="472282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Transistors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1D53329-20E7-44CB-9FB9-454B409CEBB2}"/>
              </a:ext>
            </a:extLst>
          </p:cNvPr>
          <p:cNvGrpSpPr/>
          <p:nvPr/>
        </p:nvGrpSpPr>
        <p:grpSpPr>
          <a:xfrm>
            <a:off x="1028448" y="1332660"/>
            <a:ext cx="7582152" cy="4496640"/>
            <a:chOff x="691255" y="1250187"/>
            <a:chExt cx="8343648" cy="47997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8BAD19-C708-45B4-A22F-301A34FCEEB5}"/>
                </a:ext>
              </a:extLst>
            </p:cNvPr>
            <p:cNvSpPr/>
            <p:nvPr/>
          </p:nvSpPr>
          <p:spPr>
            <a:xfrm>
              <a:off x="7916108" y="5761052"/>
              <a:ext cx="1118794" cy="288895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P-Channel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CC67E5-17DA-40FB-9420-3DFBAE1462C9}"/>
                </a:ext>
              </a:extLst>
            </p:cNvPr>
            <p:cNvSpPr/>
            <p:nvPr/>
          </p:nvSpPr>
          <p:spPr>
            <a:xfrm>
              <a:off x="7916108" y="5132893"/>
              <a:ext cx="1118795" cy="35121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N-Channel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885E2E-D984-4DE9-BB8B-CD8A589F567C}"/>
                </a:ext>
              </a:extLst>
            </p:cNvPr>
            <p:cNvSpPr/>
            <p:nvPr/>
          </p:nvSpPr>
          <p:spPr>
            <a:xfrm>
              <a:off x="7663971" y="4540900"/>
              <a:ext cx="1293471" cy="38330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Enhancement 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C08D9A6-2156-4913-9933-7223CA7A0326}"/>
                </a:ext>
              </a:extLst>
            </p:cNvPr>
            <p:cNvGrpSpPr/>
            <p:nvPr/>
          </p:nvGrpSpPr>
          <p:grpSpPr>
            <a:xfrm>
              <a:off x="691255" y="1250187"/>
              <a:ext cx="7762636" cy="4799759"/>
              <a:chOff x="691255" y="1250187"/>
              <a:chExt cx="7762636" cy="479975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5F92DC-8E4E-4229-88DC-59A839C60902}"/>
                  </a:ext>
                </a:extLst>
              </p:cNvPr>
              <p:cNvSpPr/>
              <p:nvPr/>
            </p:nvSpPr>
            <p:spPr>
              <a:xfrm>
                <a:off x="4361478" y="3271635"/>
                <a:ext cx="1716624" cy="9059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Junction Gate Field-Effect Transistor (JFET)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063296-6628-4DF5-BDEB-D3EB90D8F511}"/>
                  </a:ext>
                </a:extLst>
              </p:cNvPr>
              <p:cNvSpPr/>
              <p:nvPr/>
            </p:nvSpPr>
            <p:spPr>
              <a:xfrm>
                <a:off x="6737264" y="3284500"/>
                <a:ext cx="1716627" cy="9059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 Oxide Silicon Field Effect Transistor (MOSFET)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4F8BBC-9AC3-4D4C-AE3E-D940D48A9138}"/>
                  </a:ext>
                </a:extLst>
              </p:cNvPr>
              <p:cNvSpPr/>
              <p:nvPr/>
            </p:nvSpPr>
            <p:spPr>
              <a:xfrm>
                <a:off x="4310755" y="4513334"/>
                <a:ext cx="1293471" cy="42378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Depletion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C71F1E-BEB5-43E0-A652-E4D1FCA62CA7}"/>
                  </a:ext>
                </a:extLst>
              </p:cNvPr>
              <p:cNvSpPr/>
              <p:nvPr/>
            </p:nvSpPr>
            <p:spPr>
              <a:xfrm>
                <a:off x="4581646" y="5132893"/>
                <a:ext cx="1118795" cy="28889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N-Channel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11DCB1-CF30-493F-A2C3-AF281923A7BE}"/>
                  </a:ext>
                </a:extLst>
              </p:cNvPr>
              <p:cNvSpPr/>
              <p:nvPr/>
            </p:nvSpPr>
            <p:spPr>
              <a:xfrm>
                <a:off x="4581646" y="5748033"/>
                <a:ext cx="1118794" cy="288895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P-Channel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1D6F3-F4B3-4614-9543-61C1A78D6B2E}"/>
                  </a:ext>
                </a:extLst>
              </p:cNvPr>
              <p:cNvSpPr/>
              <p:nvPr/>
            </p:nvSpPr>
            <p:spPr>
              <a:xfrm>
                <a:off x="6331436" y="5761051"/>
                <a:ext cx="1131579" cy="288895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P-Channel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0DF798-8E7C-44DE-9CAD-C287D7DB3791}"/>
                  </a:ext>
                </a:extLst>
              </p:cNvPr>
              <p:cNvSpPr/>
              <p:nvPr/>
            </p:nvSpPr>
            <p:spPr>
              <a:xfrm>
                <a:off x="6344220" y="5130191"/>
                <a:ext cx="1118795" cy="28889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N-Channel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49D4B2A-46E9-4949-AA73-FA42353DA6E9}"/>
                  </a:ext>
                </a:extLst>
              </p:cNvPr>
              <p:cNvSpPr/>
              <p:nvPr/>
            </p:nvSpPr>
            <p:spPr>
              <a:xfrm>
                <a:off x="6169544" y="4540900"/>
                <a:ext cx="1293471" cy="38330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Depletion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E67E61-14AB-44CC-A892-97D3D249BF39}"/>
                  </a:ext>
                </a:extLst>
              </p:cNvPr>
              <p:cNvGrpSpPr/>
              <p:nvPr/>
            </p:nvGrpSpPr>
            <p:grpSpPr>
              <a:xfrm>
                <a:off x="691255" y="1250187"/>
                <a:ext cx="7082544" cy="2450928"/>
                <a:chOff x="1181100" y="1371600"/>
                <a:chExt cx="7082544" cy="245092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A5CB235-06AF-4716-8BCB-817D5468FFBE}"/>
                    </a:ext>
                  </a:extLst>
                </p:cNvPr>
                <p:cNvSpPr/>
                <p:nvPr/>
              </p:nvSpPr>
              <p:spPr>
                <a:xfrm>
                  <a:off x="3777447" y="1371600"/>
                  <a:ext cx="1371600" cy="438859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Transistor 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A67FA24-6EBC-49EF-B2EB-BDD2214AD1CF}"/>
                    </a:ext>
                  </a:extLst>
                </p:cNvPr>
                <p:cNvSpPr/>
                <p:nvPr/>
              </p:nvSpPr>
              <p:spPr>
                <a:xfrm>
                  <a:off x="1181100" y="2517954"/>
                  <a:ext cx="1371600" cy="4919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Point Contact Transistor 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7F22046-BBB3-4B58-A228-BC1B6774CFA9}"/>
                    </a:ext>
                  </a:extLst>
                </p:cNvPr>
                <p:cNvSpPr/>
                <p:nvPr/>
              </p:nvSpPr>
              <p:spPr>
                <a:xfrm>
                  <a:off x="2844282" y="2531905"/>
                  <a:ext cx="1638300" cy="49194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Bipolar Junction Transistor (BJT)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67FFE73-6B9E-4C22-AA4C-4C0BA7347D92}"/>
                    </a:ext>
                  </a:extLst>
                </p:cNvPr>
                <p:cNvSpPr/>
                <p:nvPr/>
              </p:nvSpPr>
              <p:spPr>
                <a:xfrm>
                  <a:off x="6675304" y="2521148"/>
                  <a:ext cx="1588340" cy="48875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Field Effect Transistor (FET)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2376BCA-DBBB-4398-8C01-0AC5915F406B}"/>
                    </a:ext>
                  </a:extLst>
                </p:cNvPr>
                <p:cNvSpPr/>
                <p:nvPr/>
              </p:nvSpPr>
              <p:spPr>
                <a:xfrm>
                  <a:off x="3160810" y="3370513"/>
                  <a:ext cx="1229851" cy="45201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NPN Transistor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B10F7AC-F35A-442F-B550-ECB70D9F361B}"/>
                    </a:ext>
                  </a:extLst>
                </p:cNvPr>
                <p:cNvSpPr/>
                <p:nvPr/>
              </p:nvSpPr>
              <p:spPr>
                <a:xfrm>
                  <a:off x="1271440" y="3378016"/>
                  <a:ext cx="1293471" cy="444512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0"/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PNP Transistor</a:t>
                  </a: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FAAEA51A-926F-4D5B-9F8E-839A94B46363}"/>
                    </a:ext>
                  </a:extLst>
                </p:cNvPr>
                <p:cNvCxnSpPr>
                  <a:cxnSpLocks/>
                  <a:stCxn id="4" idx="2"/>
                </p:cNvCxnSpPr>
                <p:nvPr/>
              </p:nvCxnSpPr>
              <p:spPr>
                <a:xfrm>
                  <a:off x="4463247" y="1810459"/>
                  <a:ext cx="0" cy="4627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9907AAE-EFB2-4770-8E23-D822ED551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3710" y="2247900"/>
                  <a:ext cx="5614785" cy="52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16B2EAC-6438-421C-9B46-0A89AFD93F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6900" y="2247900"/>
                  <a:ext cx="0" cy="289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8422370-FE79-4273-B772-80DD4826D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7845" y="2228248"/>
                  <a:ext cx="0" cy="289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C9E66BC-30AA-409A-B27E-D1433380F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9474" y="2260542"/>
                  <a:ext cx="0" cy="289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DACE515-AEC2-49BB-9E97-D0348748E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6500" y="2862914"/>
                <a:ext cx="0" cy="6121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2A9B9BE-6885-452F-A94B-993770271E96}"/>
                  </a:ext>
                </a:extLst>
              </p:cNvPr>
              <p:cNvCxnSpPr>
                <a:stCxn id="15" idx="3"/>
                <a:endCxn id="14" idx="1"/>
              </p:cNvCxnSpPr>
              <p:nvPr/>
            </p:nvCxnSpPr>
            <p:spPr>
              <a:xfrm flipV="1">
                <a:off x="2075066" y="3475108"/>
                <a:ext cx="595899" cy="375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C85D9F5-9460-4105-9C56-22EF93C1F2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4000" y="3084774"/>
                <a:ext cx="25821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3D0A810-A77D-4EDE-B10C-B6A70BE35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853" y="310445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F1CEDDF-6F9E-4FA1-AA6A-BB716AEB0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3104450"/>
                <a:ext cx="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7247403-9BF0-4084-BA68-1DEB42DA7BBF}"/>
                  </a:ext>
                </a:extLst>
              </p:cNvPr>
              <p:cNvCxnSpPr>
                <a:stCxn id="13" idx="2"/>
              </p:cNvCxnSpPr>
              <p:nvPr/>
            </p:nvCxnSpPr>
            <p:spPr>
              <a:xfrm>
                <a:off x="6979629" y="2888487"/>
                <a:ext cx="0" cy="190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CDBBD28-01B7-46E5-B83F-159B04BE5F55}"/>
                  </a:ext>
                </a:extLst>
              </p:cNvPr>
              <p:cNvGrpSpPr/>
              <p:nvPr/>
            </p:nvGrpSpPr>
            <p:grpSpPr>
              <a:xfrm>
                <a:off x="4399578" y="4937123"/>
                <a:ext cx="210522" cy="968377"/>
                <a:chOff x="4399578" y="4937123"/>
                <a:chExt cx="210522" cy="968377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CD9E329-559F-424B-8E25-BDBD6E9BB256}"/>
                    </a:ext>
                  </a:extLst>
                </p:cNvPr>
                <p:cNvCxnSpPr/>
                <p:nvPr/>
              </p:nvCxnSpPr>
              <p:spPr>
                <a:xfrm>
                  <a:off x="4406969" y="4937123"/>
                  <a:ext cx="0" cy="9683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FA37B945-C712-4E43-9CC0-67671CE0509C}"/>
                    </a:ext>
                  </a:extLst>
                </p:cNvPr>
                <p:cNvCxnSpPr/>
                <p:nvPr/>
              </p:nvCxnSpPr>
              <p:spPr>
                <a:xfrm>
                  <a:off x="4399578" y="5905500"/>
                  <a:ext cx="21052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D94CE35-8008-45D7-841E-A0B775D76300}"/>
                    </a:ext>
                  </a:extLst>
                </p:cNvPr>
                <p:cNvCxnSpPr>
                  <a:stCxn id="19" idx="1"/>
                </p:cNvCxnSpPr>
                <p:nvPr/>
              </p:nvCxnSpPr>
              <p:spPr>
                <a:xfrm flipH="1" flipV="1">
                  <a:off x="4399578" y="5277340"/>
                  <a:ext cx="182068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65E2DC6B-BB09-4976-A59B-B70ABD4B05CF}"/>
                  </a:ext>
                </a:extLst>
              </p:cNvPr>
              <p:cNvGrpSpPr/>
              <p:nvPr/>
            </p:nvGrpSpPr>
            <p:grpSpPr>
              <a:xfrm>
                <a:off x="6185459" y="4924209"/>
                <a:ext cx="210522" cy="968377"/>
                <a:chOff x="4399578" y="4937123"/>
                <a:chExt cx="210522" cy="968377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D395523-19E8-4567-B14C-A55B56AD46D3}"/>
                    </a:ext>
                  </a:extLst>
                </p:cNvPr>
                <p:cNvCxnSpPr/>
                <p:nvPr/>
              </p:nvCxnSpPr>
              <p:spPr>
                <a:xfrm>
                  <a:off x="4406969" y="4937123"/>
                  <a:ext cx="0" cy="9683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9EA62A6-748F-4E5F-A69B-5FFFAB66B7C3}"/>
                    </a:ext>
                  </a:extLst>
                </p:cNvPr>
                <p:cNvCxnSpPr/>
                <p:nvPr/>
              </p:nvCxnSpPr>
              <p:spPr>
                <a:xfrm>
                  <a:off x="4399578" y="5905500"/>
                  <a:ext cx="21052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948CEA-B62F-4162-92A1-78C84090564C}"/>
                    </a:ext>
                  </a:extLst>
                </p:cNvPr>
                <p:cNvCxnSpPr/>
                <p:nvPr/>
              </p:nvCxnSpPr>
              <p:spPr>
                <a:xfrm flipH="1" flipV="1">
                  <a:off x="4399578" y="5277340"/>
                  <a:ext cx="182068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E1C85D2-D452-4E97-8F09-CAF8A2AA89DC}"/>
                  </a:ext>
                </a:extLst>
              </p:cNvPr>
              <p:cNvGrpSpPr/>
              <p:nvPr/>
            </p:nvGrpSpPr>
            <p:grpSpPr>
              <a:xfrm>
                <a:off x="7705586" y="4924103"/>
                <a:ext cx="210522" cy="968377"/>
                <a:chOff x="4399578" y="4937123"/>
                <a:chExt cx="210522" cy="968377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6A7C87D-9104-422F-B15F-5A9B317F85C7}"/>
                    </a:ext>
                  </a:extLst>
                </p:cNvPr>
                <p:cNvCxnSpPr/>
                <p:nvPr/>
              </p:nvCxnSpPr>
              <p:spPr>
                <a:xfrm>
                  <a:off x="4406969" y="4937123"/>
                  <a:ext cx="0" cy="96837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9D0D94B-1509-45C6-B7FB-1271AC3B6672}"/>
                    </a:ext>
                  </a:extLst>
                </p:cNvPr>
                <p:cNvCxnSpPr/>
                <p:nvPr/>
              </p:nvCxnSpPr>
              <p:spPr>
                <a:xfrm>
                  <a:off x="4399578" y="5905500"/>
                  <a:ext cx="21052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9E3CF5B-2E61-48F6-B8B3-62E27A23CDF1}"/>
                    </a:ext>
                  </a:extLst>
                </p:cNvPr>
                <p:cNvCxnSpPr/>
                <p:nvPr/>
              </p:nvCxnSpPr>
              <p:spPr>
                <a:xfrm flipH="1" flipV="1">
                  <a:off x="4399578" y="5277340"/>
                  <a:ext cx="182068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37186F9-B5CA-47CE-9A80-C528648D8909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7595578" y="4190401"/>
                <a:ext cx="0" cy="163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BF25048-4214-4841-A47F-F2B04082E9AC}"/>
                  </a:ext>
                </a:extLst>
              </p:cNvPr>
              <p:cNvCxnSpPr/>
              <p:nvPr/>
            </p:nvCxnSpPr>
            <p:spPr>
              <a:xfrm flipV="1">
                <a:off x="6816279" y="4379347"/>
                <a:ext cx="1494427" cy="100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12FB280-47E0-4BA0-96C5-8EF99CFD3C6B}"/>
                  </a:ext>
                </a:extLst>
              </p:cNvPr>
              <p:cNvCxnSpPr>
                <a:endCxn id="26" idx="0"/>
              </p:cNvCxnSpPr>
              <p:nvPr/>
            </p:nvCxnSpPr>
            <p:spPr>
              <a:xfrm>
                <a:off x="8310706" y="4364877"/>
                <a:ext cx="1" cy="176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C05A601-0C14-45FB-BB8E-BE80E2D64DA3}"/>
                  </a:ext>
                </a:extLst>
              </p:cNvPr>
              <p:cNvCxnSpPr>
                <a:endCxn id="25" idx="0"/>
              </p:cNvCxnSpPr>
              <p:nvPr/>
            </p:nvCxnSpPr>
            <p:spPr>
              <a:xfrm>
                <a:off x="6816279" y="4389429"/>
                <a:ext cx="1" cy="1514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F24CAE4-77BB-4CE2-A0FB-A02F872BD9E1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>
                <a:off x="5219790" y="4177535"/>
                <a:ext cx="0" cy="29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58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363209"/>
            <a:ext cx="8372076" cy="505302"/>
          </a:xfrm>
          <a:prstGeom prst="rect">
            <a:avLst/>
          </a:prstGeom>
        </p:spPr>
        <p:txBody>
          <a:bodyPr vert="horz" wrap="square" lIns="0" tIns="12735" rIns="0" bIns="0" rtlCol="0">
            <a:spAutoFit/>
          </a:bodyPr>
          <a:lstStyle/>
          <a:p>
            <a:pPr marL="12736" algn="ctr">
              <a:spcBef>
                <a:spcPts val="100"/>
              </a:spcBef>
            </a:pPr>
            <a:r>
              <a:rPr lang="en-US" sz="3200" spc="-5" dirty="0">
                <a:solidFill>
                  <a:srgbClr val="FFC000"/>
                </a:solidFill>
              </a:rPr>
              <a:t>BJT Structure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B8E3E-844D-4DA7-AD4C-C5E66189D062}"/>
              </a:ext>
            </a:extLst>
          </p:cNvPr>
          <p:cNvSpPr/>
          <p:nvPr/>
        </p:nvSpPr>
        <p:spPr>
          <a:xfrm>
            <a:off x="8024275" y="3200400"/>
            <a:ext cx="38100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07798E-0D93-4AD2-B833-9FD603E7F0E3}"/>
              </a:ext>
            </a:extLst>
          </p:cNvPr>
          <p:cNvGrpSpPr/>
          <p:nvPr/>
        </p:nvGrpSpPr>
        <p:grpSpPr>
          <a:xfrm>
            <a:off x="796038" y="982980"/>
            <a:ext cx="3818468" cy="2482447"/>
            <a:chOff x="796038" y="982980"/>
            <a:chExt cx="3818468" cy="2482447"/>
          </a:xfrm>
        </p:grpSpPr>
        <p:pic>
          <p:nvPicPr>
            <p:cNvPr id="22" name="Picture 16" descr="se06F01">
              <a:extLst>
                <a:ext uri="{FF2B5EF4-FFF2-40B4-BE49-F238E27FC236}">
                  <a16:creationId xmlns:a16="http://schemas.microsoft.com/office/drawing/2014/main" id="{E54E9FB0-4674-445D-8F18-3038D2EFD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38" y="1988925"/>
              <a:ext cx="3818468" cy="147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C4F0C00-A7D9-4A1F-98F5-565A11C718A9}"/>
                </a:ext>
              </a:extLst>
            </p:cNvPr>
            <p:cNvGrpSpPr/>
            <p:nvPr/>
          </p:nvGrpSpPr>
          <p:grpSpPr>
            <a:xfrm>
              <a:off x="1295400" y="982980"/>
              <a:ext cx="2705100" cy="1036320"/>
              <a:chOff x="1295400" y="982980"/>
              <a:chExt cx="2705100" cy="103632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9E700B4-5BF1-4AC4-9EB0-307B748BDFC7}"/>
                  </a:ext>
                </a:extLst>
              </p:cNvPr>
              <p:cNvSpPr txBox="1"/>
              <p:nvPr/>
            </p:nvSpPr>
            <p:spPr>
              <a:xfrm>
                <a:off x="2386349" y="1020062"/>
                <a:ext cx="7803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0.150 in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54FF0B0-7FEB-46AD-9C9F-1375B3E8135B}"/>
                  </a:ext>
                </a:extLst>
              </p:cNvPr>
              <p:cNvGrpSpPr/>
              <p:nvPr/>
            </p:nvGrpSpPr>
            <p:grpSpPr>
              <a:xfrm>
                <a:off x="1295400" y="982980"/>
                <a:ext cx="2705100" cy="1036320"/>
                <a:chOff x="1295400" y="982980"/>
                <a:chExt cx="2705100" cy="1036320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BCD4A66F-8720-4A57-96D7-99DC1E08FC9D}"/>
                    </a:ext>
                  </a:extLst>
                </p:cNvPr>
                <p:cNvCxnSpPr/>
                <p:nvPr/>
              </p:nvCxnSpPr>
              <p:spPr>
                <a:xfrm flipV="1">
                  <a:off x="1295400" y="990600"/>
                  <a:ext cx="0" cy="1005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DBAE0843-AEC3-4A94-BE19-108409314EBE}"/>
                    </a:ext>
                  </a:extLst>
                </p:cNvPr>
                <p:cNvCxnSpPr/>
                <p:nvPr/>
              </p:nvCxnSpPr>
              <p:spPr>
                <a:xfrm flipV="1">
                  <a:off x="4000500" y="982980"/>
                  <a:ext cx="0" cy="1005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9EFB8A4-3B4F-4AB6-BBA7-D596D1365A92}"/>
                    </a:ext>
                  </a:extLst>
                </p:cNvPr>
                <p:cNvGrpSpPr/>
                <p:nvPr/>
              </p:nvGrpSpPr>
              <p:grpSpPr>
                <a:xfrm>
                  <a:off x="1295400" y="1169739"/>
                  <a:ext cx="2705100" cy="849561"/>
                  <a:chOff x="1295400" y="1169739"/>
                  <a:chExt cx="2705100" cy="849561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D631770-4C8E-49B0-A028-9DFE97F66820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38" y="1402033"/>
                    <a:ext cx="6660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0.001 in</a:t>
                    </a:r>
                  </a:p>
                </p:txBody>
              </p: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5E075F94-272B-4EA1-BABD-E49E848664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295400" y="1181100"/>
                    <a:ext cx="101033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8B7DF84C-5AAC-4A50-81C0-50EA0A6D1715}"/>
                      </a:ext>
                    </a:extLst>
                  </p:cNvPr>
                  <p:cNvCxnSpPr/>
                  <p:nvPr/>
                </p:nvCxnSpPr>
                <p:spPr>
                  <a:xfrm>
                    <a:off x="3086100" y="1169739"/>
                    <a:ext cx="9144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9AF251B3-9646-4C30-89D6-4F5338AE9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24100" y="1615440"/>
                    <a:ext cx="0" cy="3657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70317802-3486-45AC-84A0-85282F721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71800" y="1653540"/>
                    <a:ext cx="0" cy="3657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F8C450D9-B43E-48AF-A7C2-A918A0D7AA3C}"/>
                      </a:ext>
                    </a:extLst>
                  </p:cNvPr>
                  <p:cNvCxnSpPr/>
                  <p:nvPr/>
                </p:nvCxnSpPr>
                <p:spPr>
                  <a:xfrm>
                    <a:off x="2095500" y="1747520"/>
                    <a:ext cx="21023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0D4498E1-5AD0-4364-8259-ECBC58A2521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971800" y="1747520"/>
                    <a:ext cx="2286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F6580-FC28-4F6A-B5E1-895AEA074867}"/>
              </a:ext>
            </a:extLst>
          </p:cNvPr>
          <p:cNvGrpSpPr/>
          <p:nvPr/>
        </p:nvGrpSpPr>
        <p:grpSpPr>
          <a:xfrm>
            <a:off x="5029199" y="982980"/>
            <a:ext cx="3752192" cy="2347017"/>
            <a:chOff x="5010808" y="722833"/>
            <a:chExt cx="3752192" cy="2347017"/>
          </a:xfrm>
        </p:grpSpPr>
        <p:pic>
          <p:nvPicPr>
            <p:cNvPr id="24" name="Picture 6" descr="se06F02">
              <a:extLst>
                <a:ext uri="{FF2B5EF4-FFF2-40B4-BE49-F238E27FC236}">
                  <a16:creationId xmlns:a16="http://schemas.microsoft.com/office/drawing/2014/main" id="{2A7335A5-2B73-4A12-8959-7BB6E17B6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808" y="1723898"/>
              <a:ext cx="3752192" cy="1345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7CC6D57-4F38-4136-A53E-320D5F15D903}"/>
                </a:ext>
              </a:extLst>
            </p:cNvPr>
            <p:cNvGrpSpPr/>
            <p:nvPr/>
          </p:nvGrpSpPr>
          <p:grpSpPr>
            <a:xfrm>
              <a:off x="5592978" y="722833"/>
              <a:ext cx="2712815" cy="1036320"/>
              <a:chOff x="5592978" y="722833"/>
              <a:chExt cx="2712815" cy="103632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FB03F2A-A346-42DD-8BBE-BBDDEF53B010}"/>
                  </a:ext>
                </a:extLst>
              </p:cNvPr>
              <p:cNvGrpSpPr/>
              <p:nvPr/>
            </p:nvGrpSpPr>
            <p:grpSpPr>
              <a:xfrm>
                <a:off x="5592978" y="722833"/>
                <a:ext cx="2712815" cy="1036320"/>
                <a:chOff x="1295400" y="982980"/>
                <a:chExt cx="2705100" cy="103632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1CE9826-54B4-4ABB-B0EA-E9D8149D3EAF}"/>
                    </a:ext>
                  </a:extLst>
                </p:cNvPr>
                <p:cNvCxnSpPr/>
                <p:nvPr/>
              </p:nvCxnSpPr>
              <p:spPr>
                <a:xfrm flipV="1">
                  <a:off x="1295400" y="990600"/>
                  <a:ext cx="0" cy="1005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24384D5-D5CE-4767-AD5B-150FF8FAF874}"/>
                    </a:ext>
                  </a:extLst>
                </p:cNvPr>
                <p:cNvCxnSpPr/>
                <p:nvPr/>
              </p:nvCxnSpPr>
              <p:spPr>
                <a:xfrm flipV="1">
                  <a:off x="4000500" y="982980"/>
                  <a:ext cx="0" cy="100584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AB96DF-90B2-4085-84E2-FCF93ACE62EE}"/>
                    </a:ext>
                  </a:extLst>
                </p:cNvPr>
                <p:cNvGrpSpPr/>
                <p:nvPr/>
              </p:nvGrpSpPr>
              <p:grpSpPr>
                <a:xfrm>
                  <a:off x="1295400" y="1169739"/>
                  <a:ext cx="2705100" cy="849561"/>
                  <a:chOff x="1295400" y="1169739"/>
                  <a:chExt cx="2705100" cy="849561"/>
                </a:xfrm>
              </p:grpSpPr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444E5C7-93E9-4832-AEC5-54B221977F41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238" y="1402033"/>
                    <a:ext cx="66606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0.001 in</a:t>
                    </a: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A1DA6800-A31E-4653-9567-39BC62A4B2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295400" y="1181100"/>
                    <a:ext cx="101033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1399BE84-8C0D-45CA-BFBA-3A8A250424C6}"/>
                      </a:ext>
                    </a:extLst>
                  </p:cNvPr>
                  <p:cNvCxnSpPr/>
                  <p:nvPr/>
                </p:nvCxnSpPr>
                <p:spPr>
                  <a:xfrm>
                    <a:off x="3086100" y="1169739"/>
                    <a:ext cx="9144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A6D4BA11-21B7-4612-A49F-41E326800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24100" y="1615440"/>
                    <a:ext cx="0" cy="3657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453E32A-B4E6-4C9E-B357-0EB152524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71800" y="1653540"/>
                    <a:ext cx="0" cy="3657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4F9675B4-C8F4-4240-ABAE-749B70FD5B19}"/>
                      </a:ext>
                    </a:extLst>
                  </p:cNvPr>
                  <p:cNvCxnSpPr/>
                  <p:nvPr/>
                </p:nvCxnSpPr>
                <p:spPr>
                  <a:xfrm>
                    <a:off x="2095500" y="1747520"/>
                    <a:ext cx="21023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218ED1D7-06EA-4881-9D2B-CA094A504BE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971800" y="1747520"/>
                    <a:ext cx="2286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591263-430A-4B64-8384-317A3DF26238}"/>
                  </a:ext>
                </a:extLst>
              </p:cNvPr>
              <p:cNvSpPr txBox="1"/>
              <p:nvPr/>
            </p:nvSpPr>
            <p:spPr>
              <a:xfrm>
                <a:off x="6655965" y="790148"/>
                <a:ext cx="7803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0.150 in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694AF39-AAA6-4F15-B90F-395C3DC06DF8}"/>
              </a:ext>
            </a:extLst>
          </p:cNvPr>
          <p:cNvSpPr txBox="1"/>
          <p:nvPr/>
        </p:nvSpPr>
        <p:spPr>
          <a:xfrm>
            <a:off x="784749" y="4003345"/>
            <a:ext cx="785780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terminals of transistors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emitter 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collector 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base.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abbreviation of bipolar junction transistor is BJT.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only one carrier is employed (electron or hole), it is considered a unipolar device such as Field Effect Transistor (FET)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both electrons and holes participate in the injection process into oppositely polarized materials of transistor, it is called bipolar.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Width: C&gt;E&gt;B and Doping: E&gt;C&gt;B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AA1D88-AB93-4DBB-9DAE-0ED96F381793}"/>
              </a:ext>
            </a:extLst>
          </p:cNvPr>
          <p:cNvSpPr txBox="1"/>
          <p:nvPr/>
        </p:nvSpPr>
        <p:spPr>
          <a:xfrm>
            <a:off x="6326270" y="3431500"/>
            <a:ext cx="118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PNP-type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441594-7489-489B-B46E-E2594BCF46D9}"/>
              </a:ext>
            </a:extLst>
          </p:cNvPr>
          <p:cNvSpPr txBox="1"/>
          <p:nvPr/>
        </p:nvSpPr>
        <p:spPr>
          <a:xfrm>
            <a:off x="1731400" y="3545498"/>
            <a:ext cx="1311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NPN-type</a:t>
            </a:r>
          </a:p>
        </p:txBody>
      </p:sp>
    </p:spTree>
    <p:extLst>
      <p:ext uri="{BB962C8B-B14F-4D97-AF65-F5344CB8AC3E}">
        <p14:creationId xmlns:p14="http://schemas.microsoft.com/office/powerpoint/2010/main" val="40328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59202</TotalTime>
  <Words>2027</Words>
  <Application>Microsoft Office PowerPoint</Application>
  <PresentationFormat>On-screen Show (4:3)</PresentationFormat>
  <Paragraphs>287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Cambria Math</vt:lpstr>
      <vt:lpstr>Symbol</vt:lpstr>
      <vt:lpstr>Times</vt:lpstr>
      <vt:lpstr>Times New Roman</vt:lpstr>
      <vt:lpstr>Verdana</vt:lpstr>
      <vt:lpstr>Wingdings</vt:lpstr>
      <vt:lpstr>Office Theme</vt:lpstr>
      <vt:lpstr>1_Office Theme</vt:lpstr>
      <vt:lpstr>Equation</vt:lpstr>
      <vt:lpstr>PowerPoint Presentation</vt:lpstr>
      <vt:lpstr>Introduction</vt:lpstr>
      <vt:lpstr>Introduction</vt:lpstr>
      <vt:lpstr>Introduction</vt:lpstr>
      <vt:lpstr>Applications of transistors</vt:lpstr>
      <vt:lpstr>Applications of transistor</vt:lpstr>
      <vt:lpstr>Transistor Material</vt:lpstr>
      <vt:lpstr>Classification of Transistors</vt:lpstr>
      <vt:lpstr>BJT Structure</vt:lpstr>
      <vt:lpstr>BJT Structure</vt:lpstr>
      <vt:lpstr>BJT Structure</vt:lpstr>
      <vt:lpstr>PowerPoint Presentation</vt:lpstr>
      <vt:lpstr>NPN Active Mode of Operation</vt:lpstr>
      <vt:lpstr>NPN Cutoff Mode of Operation</vt:lpstr>
      <vt:lpstr>NPN Saturation Mode of Operation</vt:lpstr>
      <vt:lpstr>PNP Active Mode of Operation</vt:lpstr>
      <vt:lpstr>PNP Cutoff Mode of Operation</vt:lpstr>
      <vt:lpstr>PNP Saturation Mode of Operation</vt:lpstr>
      <vt:lpstr>BJT Configuration</vt:lpstr>
      <vt:lpstr>Common Base Configuration</vt:lpstr>
      <vt:lpstr>Common Base Configuration</vt:lpstr>
      <vt:lpstr>Common Base Configuration</vt:lpstr>
      <vt:lpstr>Common Base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EEE-315  Communication Engineering-I  Course Teacher Md.Sohel Rana  Lecturer,Dept. of EEE  Email:sohel.eee@diu.edu.bd  Phone:01736723130</dc:title>
  <dc:creator>hp</dc:creator>
  <cp:lastModifiedBy>Monir Morshed</cp:lastModifiedBy>
  <cp:revision>321</cp:revision>
  <cp:lastPrinted>2022-03-14T05:39:49Z</cp:lastPrinted>
  <dcterms:created xsi:type="dcterms:W3CDTF">2006-08-16T00:00:00Z</dcterms:created>
  <dcterms:modified xsi:type="dcterms:W3CDTF">2022-11-09T10:22:56Z</dcterms:modified>
</cp:coreProperties>
</file>